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93849-23C2-854A-9D79-C4F109FA4681}" type="datetimeFigureOut">
              <a:rPr lang="en-US" smtClean="0"/>
              <a:t>11/17/17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6E867-0F5D-CC4B-B0AE-F5ACE8394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5448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Code-Switching:</a:t>
            </a:r>
            <a:br>
              <a:rPr lang="en-US" dirty="0" smtClean="0"/>
            </a:br>
            <a:r>
              <a:rPr lang="en-US" dirty="0" smtClean="0"/>
              <a:t>Queering Media Art </a:t>
            </a:r>
            <a:r>
              <a:rPr lang="en-US" dirty="0" smtClean="0"/>
              <a:t>Histories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75609"/>
            <a:ext cx="6400800" cy="331653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solidFill>
                  <a:srgbClr val="E8007B"/>
                </a:solidFill>
              </a:rPr>
              <a:t>RE:TRACE – 7th International Conference for</a:t>
            </a:r>
          </a:p>
          <a:p>
            <a:r>
              <a:rPr lang="en-US" sz="2400" dirty="0">
                <a:solidFill>
                  <a:srgbClr val="E8007B"/>
                </a:solidFill>
              </a:rPr>
              <a:t>Histories of Media Art, Science and Technology</a:t>
            </a:r>
            <a:endParaRPr lang="en-US" sz="2400" dirty="0" smtClean="0">
              <a:solidFill>
                <a:srgbClr val="E8007B"/>
              </a:solidFill>
            </a:endParaRPr>
          </a:p>
          <a:p>
            <a:endParaRPr lang="en-US" sz="2400" dirty="0"/>
          </a:p>
          <a:p>
            <a:r>
              <a:rPr lang="en-US" sz="2400" dirty="0" smtClean="0"/>
              <a:t>Richard Rinehart</a:t>
            </a:r>
          </a:p>
          <a:p>
            <a:r>
              <a:rPr lang="en-US" sz="2400" dirty="0" smtClean="0"/>
              <a:t>Samek Art Museum</a:t>
            </a:r>
          </a:p>
          <a:p>
            <a:r>
              <a:rPr lang="en-US" sz="2400" dirty="0" smtClean="0"/>
              <a:t>Bucknell University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r.rinehart@bucknell.edu</a:t>
            </a:r>
            <a:endParaRPr lang="en-US" sz="2400" dirty="0"/>
          </a:p>
          <a:p>
            <a:r>
              <a:rPr lang="en-US" sz="2400" dirty="0" smtClean="0"/>
              <a:t>@</a:t>
            </a:r>
            <a:r>
              <a:rPr lang="en-US" sz="2400" dirty="0" err="1" smtClean="0"/>
              <a:t>rick_rinehart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532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9415629._UY973_SS973_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720892" y="256233"/>
            <a:ext cx="10639882" cy="5851525"/>
          </a:xfrm>
        </p:spPr>
      </p:pic>
      <p:sp>
        <p:nvSpPr>
          <p:cNvPr id="6" name="Rectangle 5"/>
          <p:cNvSpPr/>
          <p:nvPr/>
        </p:nvSpPr>
        <p:spPr>
          <a:xfrm>
            <a:off x="1689390" y="6077702"/>
            <a:ext cx="5747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Porpentine</a:t>
            </a:r>
            <a:r>
              <a:rPr lang="en-US" dirty="0" smtClean="0"/>
              <a:t> Charity </a:t>
            </a:r>
            <a:r>
              <a:rPr lang="en-US" dirty="0" err="1" smtClean="0"/>
              <a:t>Heartscape</a:t>
            </a:r>
            <a:r>
              <a:rPr lang="en-US" dirty="0" smtClean="0"/>
              <a:t>, </a:t>
            </a:r>
            <a:r>
              <a:rPr lang="en-US" dirty="0" err="1" smtClean="0"/>
              <a:t>Neotenomie</a:t>
            </a:r>
            <a:r>
              <a:rPr lang="en-US" dirty="0" smtClean="0"/>
              <a:t>, &amp; Sloan; Psycho Nymph Exile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5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5448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75609"/>
            <a:ext cx="6400800" cy="331653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rgbClr val="E8007B"/>
                </a:solidFill>
              </a:rPr>
              <a:t>RE:TRACE – 7th International Conference for</a:t>
            </a:r>
          </a:p>
          <a:p>
            <a:r>
              <a:rPr lang="en-US" sz="2400" dirty="0" smtClean="0">
                <a:solidFill>
                  <a:srgbClr val="E8007B"/>
                </a:solidFill>
              </a:rPr>
              <a:t>Histories of Media Art, Science and Technology</a:t>
            </a:r>
          </a:p>
          <a:p>
            <a:endParaRPr lang="en-US" sz="2400" dirty="0"/>
          </a:p>
          <a:p>
            <a:r>
              <a:rPr lang="en-US" sz="2400" dirty="0" smtClean="0"/>
              <a:t>Richard Rinehart</a:t>
            </a:r>
          </a:p>
          <a:p>
            <a:r>
              <a:rPr lang="en-US" sz="2400" dirty="0" smtClean="0"/>
              <a:t>Samek Art Museum</a:t>
            </a:r>
          </a:p>
          <a:p>
            <a:r>
              <a:rPr lang="en-US" sz="2400" dirty="0" smtClean="0"/>
              <a:t>Bucknell University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r.rinehart@bucknell.edu</a:t>
            </a:r>
            <a:endParaRPr lang="en-US" sz="2400" dirty="0"/>
          </a:p>
          <a:p>
            <a:r>
              <a:rPr lang="en-US" sz="2400" dirty="0" smtClean="0"/>
              <a:t>@</a:t>
            </a:r>
            <a:r>
              <a:rPr lang="en-US" sz="2400" dirty="0" err="1" smtClean="0"/>
              <a:t>rick_rinehart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255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693550"/>
            <a:ext cx="82295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“Queer utopian practice is about ‘doing’ and ‘building’ in response to the status of nothingness assigned to us by the heteronormative world.”  </a:t>
            </a:r>
          </a:p>
          <a:p>
            <a:endParaRPr lang="en-US" sz="3200" dirty="0" smtClean="0"/>
          </a:p>
          <a:p>
            <a:r>
              <a:rPr lang="en-US" sz="3200" dirty="0"/>
              <a:t>	</a:t>
            </a:r>
            <a:r>
              <a:rPr lang="en-US" sz="3200" dirty="0" smtClean="0"/>
              <a:t>									</a:t>
            </a:r>
            <a:r>
              <a:rPr lang="en-US" sz="3200" dirty="0" smtClean="0"/>
              <a:t>José </a:t>
            </a:r>
            <a:r>
              <a:rPr lang="en-US" sz="3200" dirty="0" err="1" smtClean="0"/>
              <a:t>Estaban</a:t>
            </a:r>
            <a:r>
              <a:rPr lang="en-US" sz="3200" dirty="0" smtClean="0"/>
              <a:t> Muñoz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3041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2_Satterwhite_ReifyingDesire_Sti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>
          <a:xfrm>
            <a:off x="457200" y="965124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539326"/>
            <a:ext cx="368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Jacolby</a:t>
            </a:r>
            <a:r>
              <a:rPr lang="en-US" dirty="0" smtClean="0"/>
              <a:t> </a:t>
            </a:r>
            <a:r>
              <a:rPr lang="en-US" dirty="0" err="1" smtClean="0"/>
              <a:t>Satterwhite</a:t>
            </a:r>
            <a:r>
              <a:rPr lang="en-US" dirty="0" smtClean="0"/>
              <a:t>, Reifying Desire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07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g-face-mask_portrai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435" r="-86435"/>
          <a:stretch>
            <a:fillRect/>
          </a:stretch>
        </p:blipFill>
        <p:spPr>
          <a:xfrm>
            <a:off x="-757705" y="274638"/>
            <a:ext cx="10639882" cy="5851525"/>
          </a:xfrm>
        </p:spPr>
      </p:pic>
      <p:sp>
        <p:nvSpPr>
          <p:cNvPr id="5" name="TextBox 4"/>
          <p:cNvSpPr txBox="1"/>
          <p:nvPr/>
        </p:nvSpPr>
        <p:spPr>
          <a:xfrm>
            <a:off x="2732726" y="6126163"/>
            <a:ext cx="2525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Zach Blas, Fag Face 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33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ft-targets-free-library-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560" r="-63560"/>
          <a:stretch>
            <a:fillRect/>
          </a:stretch>
        </p:blipFill>
        <p:spPr>
          <a:xfrm>
            <a:off x="-757705" y="385068"/>
            <a:ext cx="10639882" cy="5851525"/>
          </a:xfrm>
        </p:spPr>
      </p:pic>
      <p:sp>
        <p:nvSpPr>
          <p:cNvPr id="5" name="TextBox 4"/>
          <p:cNvSpPr txBox="1"/>
          <p:nvPr/>
        </p:nvSpPr>
        <p:spPr>
          <a:xfrm>
            <a:off x="2189996" y="6236593"/>
            <a:ext cx="149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Metropolarity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708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bEx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12" y="493953"/>
            <a:ext cx="8001000" cy="5397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4472" y="5928440"/>
            <a:ext cx="792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Marcia </a:t>
            </a:r>
            <a:r>
              <a:rPr lang="en-US" dirty="0"/>
              <a:t>Simon Weisman </a:t>
            </a:r>
            <a:r>
              <a:rPr lang="en-US" dirty="0" smtClean="0"/>
              <a:t>Residence, </a:t>
            </a:r>
            <a:r>
              <a:rPr lang="en-US" dirty="0"/>
              <a:t>Circa </a:t>
            </a:r>
            <a:r>
              <a:rPr lang="en-US" dirty="0" smtClean="0"/>
              <a:t>1962</a:t>
            </a:r>
            <a:r>
              <a:rPr lang="en-US" dirty="0"/>
              <a:t>,</a:t>
            </a:r>
            <a:r>
              <a:rPr lang="en-US" dirty="0" smtClean="0"/>
              <a:t> Hans Hofmann painting on far wall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1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rcangel_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" b="3608"/>
          <a:stretch>
            <a:fillRect/>
          </a:stretch>
        </p:blipFill>
        <p:spPr>
          <a:xfrm>
            <a:off x="457200" y="965124"/>
            <a:ext cx="8229600" cy="4525963"/>
          </a:xfrm>
        </p:spPr>
      </p:pic>
      <p:sp>
        <p:nvSpPr>
          <p:cNvPr id="5" name="Rectangle 4"/>
          <p:cNvSpPr/>
          <p:nvPr/>
        </p:nvSpPr>
        <p:spPr>
          <a:xfrm>
            <a:off x="457200" y="5509719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Cory </a:t>
            </a:r>
            <a:r>
              <a:rPr lang="en-US" dirty="0" err="1" smtClean="0"/>
              <a:t>Arcangel</a:t>
            </a:r>
            <a:r>
              <a:rPr lang="en-US" dirty="0" smtClean="0"/>
              <a:t>, Super Mario Clouds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5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mi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65" y="3370220"/>
            <a:ext cx="5570971" cy="3094984"/>
          </a:xfrm>
          <a:prstGeom prst="rect">
            <a:avLst/>
          </a:prstGeom>
        </p:spPr>
      </p:pic>
      <p:pic>
        <p:nvPicPr>
          <p:cNvPr id="6" name="Picture 5" descr="170913125931-alice-weidel-afd-super-16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65" y="158769"/>
            <a:ext cx="5570971" cy="31349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46264" y="6465205"/>
            <a:ext cx="5570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Weidel</a:t>
            </a:r>
            <a:r>
              <a:rPr lang="en-US" dirty="0" smtClean="0"/>
              <a:t>, top; Milo </a:t>
            </a:r>
            <a:r>
              <a:rPr lang="en-US" dirty="0" err="1" smtClean="0"/>
              <a:t>Yiannopolous</a:t>
            </a:r>
            <a:r>
              <a:rPr lang="en-US" dirty="0" smtClean="0"/>
              <a:t>, 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39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1076110"/>
            <a:ext cx="8229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Often we can glimpse the worlds proposed and promised by queerness in the realm of the aesthetic. The aesthetic, especially the queer aesthetic, frequently contains blueprints and schemata of a forward-dawning futurity.</a:t>
            </a:r>
            <a:r>
              <a:rPr lang="en-US" sz="3200" dirty="0"/>
              <a:t>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									José </a:t>
            </a:r>
            <a:r>
              <a:rPr lang="en-US" sz="3200" dirty="0" err="1"/>
              <a:t>Estaban</a:t>
            </a:r>
            <a:r>
              <a:rPr lang="en-US" sz="3200" dirty="0"/>
              <a:t> Muñoz</a:t>
            </a:r>
            <a:endParaRPr lang="en-US" sz="32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42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150</TotalTime>
  <Words>179</Words>
  <Application>Microsoft Macintosh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Black</vt:lpstr>
      <vt:lpstr>Code-Switching: Queering Media Art Histories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Bucknell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Code-Switching: Queering Media Art History</dc:title>
  <dc:creator>Richard Rinehart</dc:creator>
  <cp:lastModifiedBy>Richard Rinehart</cp:lastModifiedBy>
  <cp:revision>11</cp:revision>
  <dcterms:created xsi:type="dcterms:W3CDTF">2017-11-17T17:19:01Z</dcterms:created>
  <dcterms:modified xsi:type="dcterms:W3CDTF">2017-11-17T20:28:19Z</dcterms:modified>
</cp:coreProperties>
</file>