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91" r:id="rId18"/>
    <p:sldId id="295" r:id="rId19"/>
    <p:sldId id="292" r:id="rId20"/>
    <p:sldId id="296" r:id="rId21"/>
    <p:sldId id="294" r:id="rId22"/>
    <p:sldId id="293" r:id="rId23"/>
    <p:sldId id="289" r:id="rId24"/>
    <p:sldId id="290"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86" d="100"/>
          <a:sy n="86" d="100"/>
        </p:scale>
        <p:origin x="-1664" y="-112"/>
      </p:cViewPr>
      <p:guideLst>
        <p:guide orient="horz" pos="2160"/>
        <p:guide pos="2880"/>
      </p:guideLst>
    </p:cSldViewPr>
  </p:slideViewPr>
  <p:notesTextViewPr>
    <p:cViewPr>
      <p:scale>
        <a:sx n="100" d="100"/>
        <a:sy n="100" d="100"/>
      </p:scale>
      <p:origin x="0" y="0"/>
    </p:cViewPr>
  </p:notesTextViewPr>
  <p:sorterViewPr>
    <p:cViewPr>
      <p:scale>
        <a:sx n="141" d="100"/>
        <a:sy n="141" d="100"/>
      </p:scale>
      <p:origin x="0" y="8496"/>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t-E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t-EE" smtClean="0"/>
              <a:t>Click to edit Master subtitle style</a:t>
            </a:r>
            <a:endParaRPr lang="en-US"/>
          </a:p>
        </p:txBody>
      </p:sp>
      <p:sp>
        <p:nvSpPr>
          <p:cNvPr id="4" name="Date Placeholder 3"/>
          <p:cNvSpPr>
            <a:spLocks noGrp="1"/>
          </p:cNvSpPr>
          <p:nvPr>
            <p:ph type="dt" sz="half" idx="10"/>
          </p:nvPr>
        </p:nvSpPr>
        <p:spPr/>
        <p:txBody>
          <a:bodyPr/>
          <a:lstStyle/>
          <a:p>
            <a:fld id="{2D75FD01-F7FD-D745-86E8-1267928F9C4F}" type="datetimeFigureOut">
              <a:rPr lang="en-US" smtClean="0"/>
              <a:t>17/11/17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3538018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p>
            <a:fld id="{2D75FD01-F7FD-D745-86E8-1267928F9C4F}" type="datetimeFigureOut">
              <a:rPr lang="en-US" smtClean="0"/>
              <a:t>17/11/17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146568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t-E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p>
            <a:fld id="{2D75FD01-F7FD-D745-86E8-1267928F9C4F}" type="datetimeFigureOut">
              <a:rPr lang="en-US" smtClean="0"/>
              <a:t>17/11/17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1507908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Content Placeholder 2"/>
          <p:cNvSpPr>
            <a:spLocks noGrp="1"/>
          </p:cNvSpPr>
          <p:nvPr>
            <p:ph idx="1"/>
          </p:nvPr>
        </p:nvSpPr>
        <p:spPr/>
        <p:txBody>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p>
            <a:fld id="{2D75FD01-F7FD-D745-86E8-1267928F9C4F}" type="datetimeFigureOut">
              <a:rPr lang="en-US" smtClean="0"/>
              <a:t>17/11/17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2623824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t-E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smtClean="0"/>
              <a:t>Click to edit Master text styles</a:t>
            </a:r>
          </a:p>
        </p:txBody>
      </p:sp>
      <p:sp>
        <p:nvSpPr>
          <p:cNvPr id="4" name="Date Placeholder 3"/>
          <p:cNvSpPr>
            <a:spLocks noGrp="1"/>
          </p:cNvSpPr>
          <p:nvPr>
            <p:ph type="dt" sz="half" idx="10"/>
          </p:nvPr>
        </p:nvSpPr>
        <p:spPr/>
        <p:txBody>
          <a:bodyPr/>
          <a:lstStyle/>
          <a:p>
            <a:fld id="{2D75FD01-F7FD-D745-86E8-1267928F9C4F}" type="datetimeFigureOut">
              <a:rPr lang="en-US" smtClean="0"/>
              <a:t>17/11/17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3561813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5" name="Date Placeholder 4"/>
          <p:cNvSpPr>
            <a:spLocks noGrp="1"/>
          </p:cNvSpPr>
          <p:nvPr>
            <p:ph type="dt" sz="half" idx="10"/>
          </p:nvPr>
        </p:nvSpPr>
        <p:spPr/>
        <p:txBody>
          <a:bodyPr/>
          <a:lstStyle/>
          <a:p>
            <a:fld id="{2D75FD01-F7FD-D745-86E8-1267928F9C4F}" type="datetimeFigureOut">
              <a:rPr lang="en-US" smtClean="0"/>
              <a:t>17/11/17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2085302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t-E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7" name="Date Placeholder 6"/>
          <p:cNvSpPr>
            <a:spLocks noGrp="1"/>
          </p:cNvSpPr>
          <p:nvPr>
            <p:ph type="dt" sz="half" idx="10"/>
          </p:nvPr>
        </p:nvSpPr>
        <p:spPr/>
        <p:txBody>
          <a:bodyPr/>
          <a:lstStyle/>
          <a:p>
            <a:fld id="{2D75FD01-F7FD-D745-86E8-1267928F9C4F}" type="datetimeFigureOut">
              <a:rPr lang="en-US" smtClean="0"/>
              <a:t>17/11/17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259765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Date Placeholder 2"/>
          <p:cNvSpPr>
            <a:spLocks noGrp="1"/>
          </p:cNvSpPr>
          <p:nvPr>
            <p:ph type="dt" sz="half" idx="10"/>
          </p:nvPr>
        </p:nvSpPr>
        <p:spPr/>
        <p:txBody>
          <a:bodyPr/>
          <a:lstStyle/>
          <a:p>
            <a:fld id="{2D75FD01-F7FD-D745-86E8-1267928F9C4F}" type="datetimeFigureOut">
              <a:rPr lang="en-US" smtClean="0"/>
              <a:t>17/11/17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3241775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5FD01-F7FD-D745-86E8-1267928F9C4F}" type="datetimeFigureOut">
              <a:rPr lang="en-US" smtClean="0"/>
              <a:t>17/11/17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3779808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t-E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smtClean="0"/>
              <a:t>Click to edit Master text styles</a:t>
            </a:r>
          </a:p>
        </p:txBody>
      </p:sp>
      <p:sp>
        <p:nvSpPr>
          <p:cNvPr id="5" name="Date Placeholder 4"/>
          <p:cNvSpPr>
            <a:spLocks noGrp="1"/>
          </p:cNvSpPr>
          <p:nvPr>
            <p:ph type="dt" sz="half" idx="10"/>
          </p:nvPr>
        </p:nvSpPr>
        <p:spPr/>
        <p:txBody>
          <a:bodyPr/>
          <a:lstStyle/>
          <a:p>
            <a:fld id="{2D75FD01-F7FD-D745-86E8-1267928F9C4F}" type="datetimeFigureOut">
              <a:rPr lang="en-US" smtClean="0"/>
              <a:t>17/11/17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2660089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t-E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smtClean="0"/>
              <a:t>Click to edit Master text styles</a:t>
            </a:r>
          </a:p>
        </p:txBody>
      </p:sp>
      <p:sp>
        <p:nvSpPr>
          <p:cNvPr id="5" name="Date Placeholder 4"/>
          <p:cNvSpPr>
            <a:spLocks noGrp="1"/>
          </p:cNvSpPr>
          <p:nvPr>
            <p:ph type="dt" sz="half" idx="10"/>
          </p:nvPr>
        </p:nvSpPr>
        <p:spPr/>
        <p:txBody>
          <a:bodyPr/>
          <a:lstStyle/>
          <a:p>
            <a:fld id="{2D75FD01-F7FD-D745-86E8-1267928F9C4F}" type="datetimeFigureOut">
              <a:rPr lang="en-US" smtClean="0"/>
              <a:t>17/11/17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817589-0347-C242-8A45-C265AE588A6C}" type="slidenum">
              <a:rPr lang="en-US" smtClean="0"/>
              <a:t>‹#›</a:t>
            </a:fld>
            <a:endParaRPr lang="en-US"/>
          </a:p>
        </p:txBody>
      </p:sp>
    </p:spTree>
    <p:extLst>
      <p:ext uri="{BB962C8B-B14F-4D97-AF65-F5344CB8AC3E}">
        <p14:creationId xmlns:p14="http://schemas.microsoft.com/office/powerpoint/2010/main" val="36864810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t-E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5FD01-F7FD-D745-86E8-1267928F9C4F}" type="datetimeFigureOut">
              <a:rPr lang="en-US" smtClean="0"/>
              <a:t>17/11/17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817589-0347-C242-8A45-C265AE588A6C}" type="slidenum">
              <a:rPr lang="en-US" smtClean="0"/>
              <a:t>‹#›</a:t>
            </a:fld>
            <a:endParaRPr lang="en-US"/>
          </a:p>
        </p:txBody>
      </p:sp>
    </p:spTree>
    <p:extLst>
      <p:ext uri="{BB962C8B-B14F-4D97-AF65-F5344CB8AC3E}">
        <p14:creationId xmlns:p14="http://schemas.microsoft.com/office/powerpoint/2010/main" val="1871437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offline@online.ee" TargetMode="External"/><Relationship Id="rId3" Type="http://schemas.openxmlformats.org/officeDocument/2006/relationships/hyperlink" Target="http://www.estonianart.ee/art/from-net-art-to-post-internet-ar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eleportacia.org/war/wara.htm" TargetMode="Externa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ntropy8zuper.org/possession/olialia/olialia.htm" TargetMode="Externa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etarts.org/mcmogatk/2001/tiidemann/piano/start.htm" TargetMode="Externa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6795"/>
            <a:ext cx="7772400" cy="1470025"/>
          </a:xfrm>
        </p:spPr>
        <p:txBody>
          <a:bodyPr>
            <a:normAutofit fontScale="90000"/>
          </a:bodyPr>
          <a:lstStyle/>
          <a:p>
            <a:r>
              <a:rPr lang="en-US" b="1" dirty="0"/>
              <a:t>From Net Art to Post-Internet Art: The Cyclical Nature of Art Movements</a:t>
            </a:r>
            <a:r>
              <a:rPr lang="en-US" dirty="0"/>
              <a:t/>
            </a:r>
            <a:br>
              <a:rPr lang="en-US" dirty="0"/>
            </a:br>
            <a:endParaRPr lang="en-US" dirty="0"/>
          </a:p>
        </p:txBody>
      </p:sp>
      <p:sp>
        <p:nvSpPr>
          <p:cNvPr id="3" name="Subtitle 2"/>
          <p:cNvSpPr>
            <a:spLocks noGrp="1"/>
          </p:cNvSpPr>
          <p:nvPr>
            <p:ph type="subTitle" idx="1"/>
          </p:nvPr>
        </p:nvSpPr>
        <p:spPr>
          <a:xfrm>
            <a:off x="1371600" y="3009900"/>
            <a:ext cx="6400800" cy="1752600"/>
          </a:xfrm>
        </p:spPr>
        <p:txBody>
          <a:bodyPr>
            <a:normAutofit fontScale="85000" lnSpcReduction="20000"/>
          </a:bodyPr>
          <a:lstStyle/>
          <a:p>
            <a:r>
              <a:rPr lang="en-US" dirty="0" err="1" smtClean="0"/>
              <a:t>Raivo</a:t>
            </a:r>
            <a:r>
              <a:rPr lang="en-US" dirty="0" smtClean="0"/>
              <a:t> </a:t>
            </a:r>
            <a:r>
              <a:rPr lang="en-US" dirty="0" err="1" smtClean="0"/>
              <a:t>Kelomees</a:t>
            </a:r>
            <a:r>
              <a:rPr lang="en-US" dirty="0" smtClean="0"/>
              <a:t>, PhD</a:t>
            </a:r>
          </a:p>
          <a:p>
            <a:r>
              <a:rPr lang="en-US" dirty="0" smtClean="0"/>
              <a:t>Estonian Academy of Arts</a:t>
            </a:r>
          </a:p>
          <a:p>
            <a:r>
              <a:rPr lang="en-US" dirty="0" smtClean="0"/>
              <a:t>Senior researcher</a:t>
            </a:r>
          </a:p>
          <a:p>
            <a:r>
              <a:rPr lang="en-US" dirty="0" err="1" smtClean="0"/>
              <a:t>offline@online.ee</a:t>
            </a:r>
            <a:endParaRPr lang="en-US" dirty="0" smtClean="0"/>
          </a:p>
          <a:p>
            <a:endParaRPr lang="en-US" dirty="0"/>
          </a:p>
        </p:txBody>
      </p:sp>
      <p:pic>
        <p:nvPicPr>
          <p:cNvPr id="4" name="Picture 3" descr="logo_retrac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1536" y="5619401"/>
            <a:ext cx="4767438" cy="1238599"/>
          </a:xfrm>
          <a:prstGeom prst="rect">
            <a:avLst/>
          </a:prstGeom>
        </p:spPr>
      </p:pic>
    </p:spTree>
    <p:extLst>
      <p:ext uri="{BB962C8B-B14F-4D97-AF65-F5344CB8AC3E}">
        <p14:creationId xmlns:p14="http://schemas.microsoft.com/office/powerpoint/2010/main" val="234846789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net-based art become physical</a:t>
            </a:r>
            <a:endParaRPr lang="en-US" dirty="0"/>
          </a:p>
        </p:txBody>
      </p:sp>
      <p:sp>
        <p:nvSpPr>
          <p:cNvPr id="3" name="Content Placeholder 2"/>
          <p:cNvSpPr>
            <a:spLocks noGrp="1"/>
          </p:cNvSpPr>
          <p:nvPr>
            <p:ph idx="1"/>
          </p:nvPr>
        </p:nvSpPr>
        <p:spPr/>
        <p:txBody>
          <a:bodyPr/>
          <a:lstStyle/>
          <a:p>
            <a:r>
              <a:rPr lang="en-US" dirty="0" smtClean="0"/>
              <a:t>net</a:t>
            </a:r>
            <a:r>
              <a:rPr lang="en-US" dirty="0"/>
              <a:t>-based, non-material telecommunication art </a:t>
            </a:r>
            <a:r>
              <a:rPr lang="en-US" dirty="0" smtClean="0"/>
              <a:t>practice become </a:t>
            </a:r>
            <a:r>
              <a:rPr lang="en-US" dirty="0"/>
              <a:t>more </a:t>
            </a:r>
            <a:r>
              <a:rPr lang="en-US" b="1" dirty="0"/>
              <a:t>spatial</a:t>
            </a:r>
            <a:r>
              <a:rPr lang="en-US" dirty="0"/>
              <a:t>, </a:t>
            </a:r>
            <a:r>
              <a:rPr lang="en-US" b="1" dirty="0"/>
              <a:t>object-based </a:t>
            </a:r>
            <a:r>
              <a:rPr lang="en-US" dirty="0"/>
              <a:t>and </a:t>
            </a:r>
            <a:r>
              <a:rPr lang="en-US" b="1" dirty="0"/>
              <a:t>physical</a:t>
            </a:r>
            <a:r>
              <a:rPr lang="en-US" dirty="0"/>
              <a:t>, </a:t>
            </a:r>
            <a:endParaRPr lang="en-US" dirty="0" smtClean="0"/>
          </a:p>
          <a:p>
            <a:r>
              <a:rPr lang="en-US" dirty="0" smtClean="0"/>
              <a:t>it </a:t>
            </a:r>
            <a:r>
              <a:rPr lang="en-US" dirty="0"/>
              <a:t>has left the internet, </a:t>
            </a:r>
            <a:endParaRPr lang="en-US" dirty="0" smtClean="0"/>
          </a:p>
          <a:p>
            <a:r>
              <a:rPr lang="en-US" dirty="0" smtClean="0"/>
              <a:t>the </a:t>
            </a:r>
            <a:r>
              <a:rPr lang="en-US" dirty="0"/>
              <a:t>immaterial has become material, and </a:t>
            </a:r>
            <a:endParaRPr lang="en-US" dirty="0" smtClean="0"/>
          </a:p>
          <a:p>
            <a:r>
              <a:rPr lang="en-US" dirty="0" smtClean="0"/>
              <a:t>the </a:t>
            </a:r>
            <a:r>
              <a:rPr lang="en-US" dirty="0"/>
              <a:t>non-objectified has become objectified and </a:t>
            </a:r>
            <a:r>
              <a:rPr lang="en-US" dirty="0" err="1" smtClean="0"/>
              <a:t>commercialised</a:t>
            </a:r>
            <a:r>
              <a:rPr lang="en-US" dirty="0" smtClean="0"/>
              <a:t>.</a:t>
            </a:r>
            <a:endParaRPr lang="en-US" dirty="0"/>
          </a:p>
        </p:txBody>
      </p:sp>
    </p:spTree>
    <p:extLst>
      <p:ext uri="{BB962C8B-B14F-4D97-AF65-F5344CB8AC3E}">
        <p14:creationId xmlns:p14="http://schemas.microsoft.com/office/powerpoint/2010/main" val="423082902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7003"/>
            <a:ext cx="8229600" cy="1143000"/>
          </a:xfrm>
        </p:spPr>
        <p:txBody>
          <a:bodyPr>
            <a:normAutofit fontScale="90000"/>
          </a:bodyPr>
          <a:lstStyle/>
          <a:p>
            <a:r>
              <a:rPr lang="en-US" b="1" dirty="0"/>
              <a:t>From Net Art to Post-Internet – Development Curves</a:t>
            </a:r>
            <a:r>
              <a:rPr lang="en-US" dirty="0"/>
              <a:t/>
            </a:r>
            <a:br>
              <a:rPr lang="en-US" dirty="0"/>
            </a:br>
            <a:endParaRPr lang="en-US" dirty="0"/>
          </a:p>
        </p:txBody>
      </p:sp>
      <p:sp>
        <p:nvSpPr>
          <p:cNvPr id="3" name="Content Placeholder 2"/>
          <p:cNvSpPr>
            <a:spLocks noGrp="1"/>
          </p:cNvSpPr>
          <p:nvPr>
            <p:ph idx="1"/>
          </p:nvPr>
        </p:nvSpPr>
        <p:spPr>
          <a:xfrm>
            <a:off x="343034" y="2234771"/>
            <a:ext cx="7391727" cy="4269132"/>
          </a:xfrm>
        </p:spPr>
        <p:txBody>
          <a:bodyPr>
            <a:normAutofit lnSpcReduction="10000"/>
          </a:bodyPr>
          <a:lstStyle/>
          <a:p>
            <a:r>
              <a:rPr lang="en-US" dirty="0"/>
              <a:t> </a:t>
            </a:r>
            <a:r>
              <a:rPr lang="en-US" dirty="0" smtClean="0"/>
              <a:t>The </a:t>
            </a:r>
            <a:r>
              <a:rPr lang="en-US" b="1" dirty="0"/>
              <a:t>prehistory of communicative </a:t>
            </a:r>
            <a:r>
              <a:rPr lang="en-US" dirty="0" smtClean="0"/>
              <a:t>art: </a:t>
            </a:r>
            <a:r>
              <a:rPr lang="en-US" b="1" dirty="0" err="1"/>
              <a:t>László</a:t>
            </a:r>
            <a:r>
              <a:rPr lang="en-US" b="1" dirty="0"/>
              <a:t> Moholy-Nagy’s </a:t>
            </a:r>
            <a:r>
              <a:rPr lang="en-US" b="1" dirty="0" smtClean="0"/>
              <a:t> </a:t>
            </a:r>
            <a:r>
              <a:rPr lang="en-US" dirty="0"/>
              <a:t>“Telephone Pictures” in 1922 </a:t>
            </a:r>
            <a:endParaRPr lang="en-US" dirty="0" smtClean="0"/>
          </a:p>
          <a:p>
            <a:r>
              <a:rPr lang="en-US" dirty="0" smtClean="0"/>
              <a:t>1</a:t>
            </a:r>
            <a:r>
              <a:rPr lang="en-US" dirty="0"/>
              <a:t>) </a:t>
            </a:r>
            <a:r>
              <a:rPr lang="en-US" b="1" dirty="0"/>
              <a:t>Preparatory stage </a:t>
            </a:r>
            <a:r>
              <a:rPr lang="en-US" dirty="0"/>
              <a:t>in the 1970s -1980s in various places and continents, technically rather modest, but novel as far as innovation goes (projects by </a:t>
            </a:r>
            <a:r>
              <a:rPr lang="en-US" b="1" dirty="0"/>
              <a:t>Roy </a:t>
            </a:r>
            <a:r>
              <a:rPr lang="en-US" b="1" dirty="0" err="1"/>
              <a:t>Ascott</a:t>
            </a:r>
            <a:r>
              <a:rPr lang="en-US" b="1" dirty="0"/>
              <a:t>, Robert Adrian, Douglas Davies, Nam June Paik </a:t>
            </a:r>
            <a:r>
              <a:rPr lang="en-US" dirty="0"/>
              <a:t>and others).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77887" y="879948"/>
            <a:ext cx="1666113" cy="270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stretch>
            <a:fillRect/>
          </a:stretch>
        </p:blipFill>
        <p:spPr>
          <a:xfrm>
            <a:off x="7477887" y="5652844"/>
            <a:ext cx="1671995" cy="1205156"/>
          </a:xfrm>
          <a:prstGeom prst="rect">
            <a:avLst/>
          </a:prstGeom>
        </p:spPr>
      </p:pic>
      <p:pic>
        <p:nvPicPr>
          <p:cNvPr id="6" name="Picture 5"/>
          <p:cNvPicPr>
            <a:picLocks noChangeAspect="1"/>
          </p:cNvPicPr>
          <p:nvPr/>
        </p:nvPicPr>
        <p:blipFill>
          <a:blip r:embed="rId4"/>
          <a:stretch>
            <a:fillRect/>
          </a:stretch>
        </p:blipFill>
        <p:spPr>
          <a:xfrm>
            <a:off x="7477887" y="4023835"/>
            <a:ext cx="1777273" cy="1332955"/>
          </a:xfrm>
          <a:prstGeom prst="rect">
            <a:avLst/>
          </a:prstGeom>
        </p:spPr>
      </p:pic>
    </p:spTree>
    <p:extLst>
      <p:ext uri="{BB962C8B-B14F-4D97-AF65-F5344CB8AC3E}">
        <p14:creationId xmlns:p14="http://schemas.microsoft.com/office/powerpoint/2010/main" val="283651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net art</a:t>
            </a:r>
            <a:endParaRPr lang="en-US" dirty="0"/>
          </a:p>
        </p:txBody>
      </p:sp>
      <p:sp>
        <p:nvSpPr>
          <p:cNvPr id="3" name="Content Placeholder 2"/>
          <p:cNvSpPr>
            <a:spLocks noGrp="1"/>
          </p:cNvSpPr>
          <p:nvPr>
            <p:ph idx="1"/>
          </p:nvPr>
        </p:nvSpPr>
        <p:spPr/>
        <p:txBody>
          <a:bodyPr/>
          <a:lstStyle/>
          <a:p>
            <a:r>
              <a:rPr lang="en-US" dirty="0"/>
              <a:t>2) Projects based on the real internet, first half and middle of the 1990s; birth of ‘net art’.</a:t>
            </a:r>
          </a:p>
          <a:p>
            <a:endParaRPr lang="en-US" dirty="0"/>
          </a:p>
        </p:txBody>
      </p:sp>
      <p:pic>
        <p:nvPicPr>
          <p:cNvPr id="4" name="Picture 3"/>
          <p:cNvPicPr>
            <a:picLocks noChangeAspect="1"/>
          </p:cNvPicPr>
          <p:nvPr/>
        </p:nvPicPr>
        <p:blipFill>
          <a:blip r:embed="rId2"/>
          <a:stretch>
            <a:fillRect/>
          </a:stretch>
        </p:blipFill>
        <p:spPr>
          <a:xfrm>
            <a:off x="1117600" y="3277121"/>
            <a:ext cx="6896100" cy="3327400"/>
          </a:xfrm>
          <a:prstGeom prst="rect">
            <a:avLst/>
          </a:prstGeom>
        </p:spPr>
      </p:pic>
    </p:spTree>
    <p:extLst>
      <p:ext uri="{BB962C8B-B14F-4D97-AF65-F5344CB8AC3E}">
        <p14:creationId xmlns:p14="http://schemas.microsoft.com/office/powerpoint/2010/main" val="426081928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3) </a:t>
            </a:r>
            <a:r>
              <a:rPr lang="en-US" b="1" dirty="0"/>
              <a:t>Software art and the generative art </a:t>
            </a:r>
            <a:r>
              <a:rPr lang="en-US" dirty="0"/>
              <a:t>trend, partially coinciding with net art (Alexei </a:t>
            </a:r>
            <a:r>
              <a:rPr lang="en-US" dirty="0" err="1"/>
              <a:t>Shulgin</a:t>
            </a:r>
            <a:r>
              <a:rPr lang="en-US" dirty="0"/>
              <a:t>, Olga </a:t>
            </a:r>
            <a:r>
              <a:rPr lang="en-US" dirty="0" err="1"/>
              <a:t>Goriunova</a:t>
            </a:r>
            <a:r>
              <a:rPr lang="en-US" dirty="0"/>
              <a:t> and Amy Alexander).</a:t>
            </a:r>
          </a:p>
          <a:p>
            <a:endParaRPr lang="en-US" dirty="0"/>
          </a:p>
        </p:txBody>
      </p:sp>
      <p:pic>
        <p:nvPicPr>
          <p:cNvPr id="4" name="Picture 3"/>
          <p:cNvPicPr>
            <a:picLocks noChangeAspect="1"/>
          </p:cNvPicPr>
          <p:nvPr/>
        </p:nvPicPr>
        <p:blipFill>
          <a:blip r:embed="rId2"/>
          <a:stretch>
            <a:fillRect/>
          </a:stretch>
        </p:blipFill>
        <p:spPr>
          <a:xfrm>
            <a:off x="1308100" y="3429000"/>
            <a:ext cx="6515100" cy="889000"/>
          </a:xfrm>
          <a:prstGeom prst="rect">
            <a:avLst/>
          </a:prstGeom>
        </p:spPr>
      </p:pic>
    </p:spTree>
    <p:extLst>
      <p:ext uri="{BB962C8B-B14F-4D97-AF65-F5344CB8AC3E}">
        <p14:creationId xmlns:p14="http://schemas.microsoft.com/office/powerpoint/2010/main" val="285008601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internet projects</a:t>
            </a:r>
            <a:endParaRPr lang="en-US" dirty="0"/>
          </a:p>
        </p:txBody>
      </p:sp>
      <p:sp>
        <p:nvSpPr>
          <p:cNvPr id="3" name="Content Placeholder 2"/>
          <p:cNvSpPr>
            <a:spLocks noGrp="1"/>
          </p:cNvSpPr>
          <p:nvPr>
            <p:ph idx="1"/>
          </p:nvPr>
        </p:nvSpPr>
        <p:spPr>
          <a:xfrm>
            <a:off x="457200" y="1460662"/>
            <a:ext cx="8229600" cy="4525963"/>
          </a:xfrm>
        </p:spPr>
        <p:txBody>
          <a:bodyPr/>
          <a:lstStyle/>
          <a:p>
            <a:r>
              <a:rPr lang="en-US" dirty="0"/>
              <a:t>4) Net art’s trend of becoming more physical with </a:t>
            </a:r>
            <a:r>
              <a:rPr lang="en-US" b="1" dirty="0"/>
              <a:t>sculptural, architectural, </a:t>
            </a:r>
            <a:r>
              <a:rPr lang="en-US" b="1" dirty="0" err="1"/>
              <a:t>performative</a:t>
            </a:r>
            <a:r>
              <a:rPr lang="en-US" b="1" dirty="0"/>
              <a:t> and installation </a:t>
            </a:r>
            <a:r>
              <a:rPr lang="en-US" dirty="0"/>
              <a:t>projects (still ongoing</a:t>
            </a:r>
            <a:r>
              <a:rPr lang="en-US" dirty="0" smtClean="0"/>
              <a:t>, e.g</a:t>
            </a:r>
            <a:r>
              <a:rPr lang="en-US" dirty="0"/>
              <a:t>. </a:t>
            </a:r>
            <a:r>
              <a:rPr lang="en-US" b="1" dirty="0" err="1"/>
              <a:t>etoy.com</a:t>
            </a:r>
            <a:r>
              <a:rPr lang="en-US" dirty="0"/>
              <a:t> (</a:t>
            </a:r>
            <a:r>
              <a:rPr lang="en-US" dirty="0" err="1" smtClean="0"/>
              <a:t>Toywar</a:t>
            </a:r>
            <a:r>
              <a:rPr lang="en-US" dirty="0" smtClean="0"/>
              <a:t> 1999), </a:t>
            </a:r>
            <a:r>
              <a:rPr lang="en-US" b="1" dirty="0" err="1" smtClean="0"/>
              <a:t>Timo</a:t>
            </a:r>
            <a:r>
              <a:rPr lang="en-US" b="1" dirty="0" smtClean="0"/>
              <a:t> Toots </a:t>
            </a:r>
            <a:r>
              <a:rPr lang="en-US" dirty="0" smtClean="0"/>
              <a:t>“</a:t>
            </a:r>
            <a:r>
              <a:rPr lang="en-US" dirty="0" err="1"/>
              <a:t>Memopol</a:t>
            </a:r>
            <a:r>
              <a:rPr lang="en-US" dirty="0" smtClean="0"/>
              <a:t>”, </a:t>
            </a:r>
            <a:r>
              <a:rPr lang="en-US" b="1" dirty="0" smtClean="0"/>
              <a:t>Heath Bunting’s </a:t>
            </a:r>
            <a:r>
              <a:rPr lang="en-US" dirty="0" smtClean="0"/>
              <a:t>projects</a:t>
            </a:r>
            <a:r>
              <a:rPr lang="en-US" dirty="0"/>
              <a:t>, </a:t>
            </a:r>
            <a:r>
              <a:rPr lang="en-US" b="1" dirty="0"/>
              <a:t>Paul Sermon’s </a:t>
            </a:r>
            <a:r>
              <a:rPr lang="en-US" dirty="0" err="1"/>
              <a:t>telematic</a:t>
            </a:r>
            <a:r>
              <a:rPr lang="en-US" dirty="0"/>
              <a:t> installations, </a:t>
            </a:r>
            <a:r>
              <a:rPr lang="en-US" b="1" dirty="0" err="1"/>
              <a:t>Varvara</a:t>
            </a:r>
            <a:r>
              <a:rPr lang="en-US" b="1" dirty="0"/>
              <a:t> &amp; Mar’s </a:t>
            </a:r>
            <a:r>
              <a:rPr lang="en-US" dirty="0"/>
              <a:t>“Binoculars to…Binoculars from…” and “Speed of Markets”. </a:t>
            </a:r>
          </a:p>
        </p:txBody>
      </p:sp>
      <p:pic>
        <p:nvPicPr>
          <p:cNvPr id="4" name="Picture 3"/>
          <p:cNvPicPr>
            <a:picLocks noChangeAspect="1"/>
          </p:cNvPicPr>
          <p:nvPr/>
        </p:nvPicPr>
        <p:blipFill>
          <a:blip r:embed="rId2"/>
          <a:stretch>
            <a:fillRect/>
          </a:stretch>
        </p:blipFill>
        <p:spPr>
          <a:xfrm>
            <a:off x="892099" y="5546751"/>
            <a:ext cx="4014694" cy="1284298"/>
          </a:xfrm>
          <a:prstGeom prst="rect">
            <a:avLst/>
          </a:prstGeom>
        </p:spPr>
      </p:pic>
      <p:pic>
        <p:nvPicPr>
          <p:cNvPr id="5" name="Picture 4"/>
          <p:cNvPicPr>
            <a:picLocks noChangeAspect="1"/>
          </p:cNvPicPr>
          <p:nvPr/>
        </p:nvPicPr>
        <p:blipFill>
          <a:blip r:embed="rId3"/>
          <a:stretch>
            <a:fillRect/>
          </a:stretch>
        </p:blipFill>
        <p:spPr>
          <a:xfrm>
            <a:off x="4906793" y="5505803"/>
            <a:ext cx="3046484" cy="1325246"/>
          </a:xfrm>
          <a:prstGeom prst="rect">
            <a:avLst/>
          </a:prstGeom>
        </p:spPr>
      </p:pic>
    </p:spTree>
    <p:extLst>
      <p:ext uri="{BB962C8B-B14F-4D97-AF65-F5344CB8AC3E}">
        <p14:creationId xmlns:p14="http://schemas.microsoft.com/office/powerpoint/2010/main" val="15384766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5) The </a:t>
            </a:r>
            <a:r>
              <a:rPr lang="en-US" b="1" dirty="0"/>
              <a:t>post-internet art trend</a:t>
            </a:r>
            <a:r>
              <a:rPr lang="en-US" dirty="0"/>
              <a:t>, which emerged from the internet environment, but its contacts with net-based practice were indirect; </a:t>
            </a:r>
            <a:r>
              <a:rPr lang="en-US" b="1" dirty="0"/>
              <a:t>the net experience and content became more physical</a:t>
            </a:r>
            <a:r>
              <a:rPr lang="en-US" dirty="0"/>
              <a:t>: the second half of the 2000s to the present (</a:t>
            </a:r>
            <a:r>
              <a:rPr lang="en-US" b="1" dirty="0"/>
              <a:t>Marisa Olson, Gene McHugh, Artie </a:t>
            </a:r>
            <a:r>
              <a:rPr lang="en-US" b="1" dirty="0" err="1"/>
              <a:t>Vierkant</a:t>
            </a:r>
            <a:r>
              <a:rPr lang="en-US" b="1" dirty="0"/>
              <a:t> </a:t>
            </a:r>
            <a:r>
              <a:rPr lang="en-US" dirty="0"/>
              <a:t>and others).</a:t>
            </a:r>
          </a:p>
          <a:p>
            <a:endParaRPr lang="en-US" dirty="0"/>
          </a:p>
        </p:txBody>
      </p:sp>
    </p:spTree>
    <p:extLst>
      <p:ext uri="{BB962C8B-B14F-4D97-AF65-F5344CB8AC3E}">
        <p14:creationId xmlns:p14="http://schemas.microsoft.com/office/powerpoint/2010/main" val="38528794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a:t>Innovation, Conformism and </a:t>
            </a:r>
            <a:r>
              <a:rPr lang="en-US" b="1" dirty="0" smtClean="0"/>
              <a:t>Criticism</a:t>
            </a:r>
            <a:endParaRPr lang="en-US" dirty="0"/>
          </a:p>
        </p:txBody>
      </p:sp>
      <p:sp>
        <p:nvSpPr>
          <p:cNvPr id="3" name="Content Placeholder 2"/>
          <p:cNvSpPr>
            <a:spLocks noGrp="1"/>
          </p:cNvSpPr>
          <p:nvPr>
            <p:ph idx="1"/>
          </p:nvPr>
        </p:nvSpPr>
        <p:spPr>
          <a:xfrm>
            <a:off x="457200" y="1143000"/>
            <a:ext cx="8229600" cy="4930869"/>
          </a:xfrm>
        </p:spPr>
        <p:txBody>
          <a:bodyPr>
            <a:normAutofit/>
          </a:bodyPr>
          <a:lstStyle/>
          <a:p>
            <a:r>
              <a:rPr lang="en-US" sz="2400" dirty="0" smtClean="0"/>
              <a:t>Critical voices concerning the trend of </a:t>
            </a:r>
            <a:r>
              <a:rPr lang="en-US" sz="2400" dirty="0" err="1" smtClean="0"/>
              <a:t>net.art</a:t>
            </a:r>
            <a:r>
              <a:rPr lang="en-US" sz="2400" dirty="0" smtClean="0"/>
              <a:t> in 1997</a:t>
            </a:r>
          </a:p>
        </p:txBody>
      </p:sp>
      <p:pic>
        <p:nvPicPr>
          <p:cNvPr id="4" name="Picture 3"/>
          <p:cNvPicPr>
            <a:picLocks noChangeAspect="1"/>
          </p:cNvPicPr>
          <p:nvPr/>
        </p:nvPicPr>
        <p:blipFill>
          <a:blip r:embed="rId2"/>
          <a:stretch>
            <a:fillRect/>
          </a:stretch>
        </p:blipFill>
        <p:spPr>
          <a:xfrm>
            <a:off x="0" y="1685251"/>
            <a:ext cx="4488280" cy="2998806"/>
          </a:xfrm>
          <a:prstGeom prst="rect">
            <a:avLst/>
          </a:prstGeom>
        </p:spPr>
      </p:pic>
      <p:pic>
        <p:nvPicPr>
          <p:cNvPr id="5" name="Picture 4"/>
          <p:cNvPicPr>
            <a:picLocks noChangeAspect="1"/>
          </p:cNvPicPr>
          <p:nvPr/>
        </p:nvPicPr>
        <p:blipFill>
          <a:blip r:embed="rId3"/>
          <a:stretch>
            <a:fillRect/>
          </a:stretch>
        </p:blipFill>
        <p:spPr>
          <a:xfrm>
            <a:off x="4452801" y="1685251"/>
            <a:ext cx="4691199" cy="2998805"/>
          </a:xfrm>
          <a:prstGeom prst="rect">
            <a:avLst/>
          </a:prstGeom>
        </p:spPr>
      </p:pic>
      <p:pic>
        <p:nvPicPr>
          <p:cNvPr id="6" name="Picture 5"/>
          <p:cNvPicPr>
            <a:picLocks noChangeAspect="1"/>
          </p:cNvPicPr>
          <p:nvPr/>
        </p:nvPicPr>
        <p:blipFill>
          <a:blip r:embed="rId4"/>
          <a:stretch>
            <a:fillRect/>
          </a:stretch>
        </p:blipFill>
        <p:spPr>
          <a:xfrm>
            <a:off x="-16074" y="4121674"/>
            <a:ext cx="4486271" cy="2997252"/>
          </a:xfrm>
          <a:prstGeom prst="rect">
            <a:avLst/>
          </a:prstGeom>
        </p:spPr>
      </p:pic>
      <p:pic>
        <p:nvPicPr>
          <p:cNvPr id="8" name="Picture 7"/>
          <p:cNvPicPr>
            <a:picLocks noChangeAspect="1"/>
          </p:cNvPicPr>
          <p:nvPr/>
        </p:nvPicPr>
        <p:blipFill>
          <a:blip r:embed="rId5"/>
          <a:stretch>
            <a:fillRect/>
          </a:stretch>
        </p:blipFill>
        <p:spPr>
          <a:xfrm>
            <a:off x="4452801" y="4121673"/>
            <a:ext cx="4691199" cy="3225200"/>
          </a:xfrm>
          <a:prstGeom prst="rect">
            <a:avLst/>
          </a:prstGeom>
        </p:spPr>
      </p:pic>
    </p:spTree>
    <p:extLst>
      <p:ext uri="{BB962C8B-B14F-4D97-AF65-F5344CB8AC3E}">
        <p14:creationId xmlns:p14="http://schemas.microsoft.com/office/powerpoint/2010/main" val="28941810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Geert </a:t>
            </a:r>
            <a:r>
              <a:rPr lang="en-US" dirty="0" err="1" smtClean="0"/>
              <a:t>Lovink</a:t>
            </a:r>
            <a:r>
              <a:rPr lang="en-US" dirty="0" smtClean="0"/>
              <a:t>:</a:t>
            </a:r>
            <a:endParaRPr lang="en-US" dirty="0"/>
          </a:p>
        </p:txBody>
      </p:sp>
      <p:sp>
        <p:nvSpPr>
          <p:cNvPr id="3" name="Content Placeholder 2"/>
          <p:cNvSpPr>
            <a:spLocks noGrp="1"/>
          </p:cNvSpPr>
          <p:nvPr>
            <p:ph idx="1"/>
          </p:nvPr>
        </p:nvSpPr>
        <p:spPr>
          <a:xfrm>
            <a:off x="457200" y="1600200"/>
            <a:ext cx="8229600" cy="5027316"/>
          </a:xfrm>
        </p:spPr>
        <p:txBody>
          <a:bodyPr>
            <a:normAutofit fontScale="92500" lnSpcReduction="20000"/>
          </a:bodyPr>
          <a:lstStyle/>
          <a:p>
            <a:r>
              <a:rPr lang="en-US" i="1" dirty="0" smtClean="0"/>
              <a:t>“So </a:t>
            </a:r>
            <a:r>
              <a:rPr lang="en-US" i="1" dirty="0"/>
              <a:t>net-art is situated by nature, because its use </a:t>
            </a:r>
            <a:r>
              <a:rPr lang="en-US" i="1" dirty="0" smtClean="0"/>
              <a:t>this technical </a:t>
            </a:r>
            <a:r>
              <a:rPr lang="en-US" i="1" dirty="0"/>
              <a:t>media, its situated within this history. Although its has those turbulent forces, it tries to escape, but in fact it can´t. But it would be fatal if it can´t also, you know, just escape art history and all art system. The conformism is that it just accept history as it is and accept the rules of representation</a:t>
            </a:r>
            <a:r>
              <a:rPr lang="en-US" i="1" dirty="0" smtClean="0"/>
              <a:t>.”</a:t>
            </a:r>
          </a:p>
          <a:p>
            <a:r>
              <a:rPr lang="en-US" i="1" dirty="0" smtClean="0"/>
              <a:t>“</a:t>
            </a:r>
            <a:r>
              <a:rPr lang="en-US" i="1" dirty="0"/>
              <a:t>Question of demand in market terms for net-art is obvious. So there is market opportunity for someone. </a:t>
            </a:r>
            <a:r>
              <a:rPr lang="en-US" i="1" dirty="0" smtClean="0"/>
              <a:t>“</a:t>
            </a:r>
          </a:p>
          <a:p>
            <a:pPr lvl="1"/>
            <a:r>
              <a:rPr lang="en-US" sz="2200" dirty="0" smtClean="0"/>
              <a:t>R. </a:t>
            </a:r>
            <a:r>
              <a:rPr lang="en-US" sz="2200" dirty="0" err="1" smtClean="0"/>
              <a:t>Kelomees</a:t>
            </a:r>
            <a:r>
              <a:rPr lang="en-US" sz="2200" dirty="0" smtClean="0"/>
              <a:t>. Interview </a:t>
            </a:r>
            <a:r>
              <a:rPr lang="en-US" sz="2200" dirty="0"/>
              <a:t>with </a:t>
            </a:r>
            <a:r>
              <a:rPr lang="en-US" sz="2200" b="1" dirty="0"/>
              <a:t>Geert </a:t>
            </a:r>
            <a:r>
              <a:rPr lang="en-US" sz="2200" b="1" dirty="0" err="1"/>
              <a:t>Lovink</a:t>
            </a:r>
            <a:r>
              <a:rPr lang="en-US" sz="2200" dirty="0"/>
              <a:t> in </a:t>
            </a:r>
            <a:r>
              <a:rPr lang="en-US" sz="2200" dirty="0" smtClean="0"/>
              <a:t>September </a:t>
            </a:r>
            <a:r>
              <a:rPr lang="en-US" sz="2200" dirty="0"/>
              <a:t>1997 during </a:t>
            </a:r>
            <a:r>
              <a:rPr lang="en-US" sz="2200" dirty="0" err="1"/>
              <a:t>Ars</a:t>
            </a:r>
            <a:r>
              <a:rPr lang="en-US" sz="2200" dirty="0"/>
              <a:t> Electronica in Linz</a:t>
            </a:r>
            <a:r>
              <a:rPr lang="en-US" sz="2200" dirty="0" smtClean="0"/>
              <a:t>. Unpublished.</a:t>
            </a:r>
            <a:endParaRPr lang="en-US" sz="2200" dirty="0"/>
          </a:p>
          <a:p>
            <a:endParaRPr lang="en-US" dirty="0"/>
          </a:p>
          <a:p>
            <a:endParaRPr lang="en-US" dirty="0"/>
          </a:p>
        </p:txBody>
      </p:sp>
    </p:spTree>
    <p:extLst>
      <p:ext uri="{BB962C8B-B14F-4D97-AF65-F5344CB8AC3E}">
        <p14:creationId xmlns:p14="http://schemas.microsoft.com/office/powerpoint/2010/main" val="42869550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Andreas </a:t>
            </a:r>
            <a:r>
              <a:rPr lang="en-US" dirty="0" err="1" smtClean="0"/>
              <a:t>Broeckmann</a:t>
            </a:r>
            <a:r>
              <a:rPr lang="en-US" dirty="0" smtClean="0"/>
              <a:t>:</a:t>
            </a:r>
            <a:endParaRPr lang="en-US" dirty="0"/>
          </a:p>
        </p:txBody>
      </p:sp>
      <p:sp>
        <p:nvSpPr>
          <p:cNvPr id="3" name="Content Placeholder 2"/>
          <p:cNvSpPr>
            <a:spLocks noGrp="1"/>
          </p:cNvSpPr>
          <p:nvPr>
            <p:ph idx="1"/>
          </p:nvPr>
        </p:nvSpPr>
        <p:spPr>
          <a:xfrm>
            <a:off x="457200" y="1600200"/>
            <a:ext cx="8229600" cy="4905550"/>
          </a:xfrm>
        </p:spPr>
        <p:txBody>
          <a:bodyPr>
            <a:normAutofit lnSpcReduction="10000"/>
          </a:bodyPr>
          <a:lstStyle/>
          <a:p>
            <a:r>
              <a:rPr lang="en-US" i="1" dirty="0" smtClean="0"/>
              <a:t>“It </a:t>
            </a:r>
            <a:r>
              <a:rPr lang="en-US" i="1" dirty="0"/>
              <a:t>is </a:t>
            </a:r>
            <a:r>
              <a:rPr lang="en-US" i="1" dirty="0" smtClean="0"/>
              <a:t>phenomenon, </a:t>
            </a:r>
            <a:r>
              <a:rPr lang="en-US" i="1" dirty="0"/>
              <a:t>people are following the ideas, following the stiles of others, which is common, which we know all the way through art history. So, why it shouldn't happen here, it could be that its more stronger and observable at the moment because </a:t>
            </a:r>
            <a:r>
              <a:rPr lang="en-US" i="1" dirty="0" smtClean="0"/>
              <a:t>language </a:t>
            </a:r>
            <a:r>
              <a:rPr lang="en-US" i="1" dirty="0"/>
              <a:t>of expression in internet art is maybe more limited as in other art forms, at least at the moment</a:t>
            </a:r>
            <a:r>
              <a:rPr lang="en-US" i="1" dirty="0" smtClean="0"/>
              <a:t>.” </a:t>
            </a:r>
          </a:p>
          <a:p>
            <a:pPr marL="742950" lvl="2" indent="-342900"/>
            <a:r>
              <a:rPr lang="en-US" sz="2000" dirty="0"/>
              <a:t>R. </a:t>
            </a:r>
            <a:r>
              <a:rPr lang="en-US" sz="2000" dirty="0" err="1"/>
              <a:t>Kelomees</a:t>
            </a:r>
            <a:r>
              <a:rPr lang="en-US" sz="2000" dirty="0"/>
              <a:t>. Interview with </a:t>
            </a:r>
            <a:r>
              <a:rPr lang="en-US" sz="2000" b="1" dirty="0" smtClean="0"/>
              <a:t>Andreas </a:t>
            </a:r>
            <a:r>
              <a:rPr lang="en-US" sz="2000" b="1" dirty="0" err="1" smtClean="0"/>
              <a:t>Broeckmann</a:t>
            </a:r>
            <a:r>
              <a:rPr lang="en-US" sz="2000" b="1" dirty="0" smtClean="0"/>
              <a:t> </a:t>
            </a:r>
            <a:r>
              <a:rPr lang="en-US" sz="2000" dirty="0" smtClean="0"/>
              <a:t>in September </a:t>
            </a:r>
            <a:r>
              <a:rPr lang="en-US" sz="2000" dirty="0"/>
              <a:t>1997 during </a:t>
            </a:r>
            <a:r>
              <a:rPr lang="en-US" sz="2000" dirty="0" err="1"/>
              <a:t>Ars</a:t>
            </a:r>
            <a:r>
              <a:rPr lang="en-US" sz="2000" dirty="0"/>
              <a:t> Electronica in Linz. Unpublished.</a:t>
            </a:r>
          </a:p>
          <a:p>
            <a:endParaRPr lang="en-US" dirty="0"/>
          </a:p>
        </p:txBody>
      </p:sp>
    </p:spTree>
    <p:extLst>
      <p:ext uri="{BB962C8B-B14F-4D97-AF65-F5344CB8AC3E}">
        <p14:creationId xmlns:p14="http://schemas.microsoft.com/office/powerpoint/2010/main" val="99943092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Alexei </a:t>
            </a:r>
            <a:r>
              <a:rPr lang="en-US" dirty="0" err="1"/>
              <a:t>Shulgin</a:t>
            </a:r>
            <a:r>
              <a:rPr lang="en-US" dirty="0"/>
              <a:t>: </a:t>
            </a:r>
          </a:p>
        </p:txBody>
      </p:sp>
      <p:sp>
        <p:nvSpPr>
          <p:cNvPr id="3" name="Content Placeholder 2"/>
          <p:cNvSpPr>
            <a:spLocks noGrp="1"/>
          </p:cNvSpPr>
          <p:nvPr>
            <p:ph idx="1"/>
          </p:nvPr>
        </p:nvSpPr>
        <p:spPr/>
        <p:txBody>
          <a:bodyPr/>
          <a:lstStyle/>
          <a:p>
            <a:r>
              <a:rPr lang="en-US" i="1" dirty="0" smtClean="0"/>
              <a:t>“As </a:t>
            </a:r>
            <a:r>
              <a:rPr lang="en-US" i="1" dirty="0"/>
              <a:t>the best epoch was the age of innocence, when the artists created for the joy of it and did not get paid, they only spent. Nor did they know whether they would actually produce anything worthwhile. The situation has changed. The era of competition is coming. An upheaval</a:t>
            </a:r>
            <a:r>
              <a:rPr lang="en-US" dirty="0" smtClean="0"/>
              <a:t>.”</a:t>
            </a:r>
          </a:p>
          <a:p>
            <a:pPr marL="742950" lvl="2" indent="-342900"/>
            <a:r>
              <a:rPr lang="en-US" sz="2000" dirty="0"/>
              <a:t>R. </a:t>
            </a:r>
            <a:r>
              <a:rPr lang="en-US" sz="2000" dirty="0" err="1"/>
              <a:t>Kelomees</a:t>
            </a:r>
            <a:r>
              <a:rPr lang="en-US" sz="2000" dirty="0"/>
              <a:t>. Interview with </a:t>
            </a:r>
            <a:r>
              <a:rPr lang="en-US" sz="2000" b="1" dirty="0" smtClean="0"/>
              <a:t>Alexei </a:t>
            </a:r>
            <a:r>
              <a:rPr lang="en-US" sz="2000" b="1" dirty="0" err="1" smtClean="0"/>
              <a:t>Shulgin</a:t>
            </a:r>
            <a:r>
              <a:rPr lang="en-US" sz="2000" b="1" dirty="0" smtClean="0"/>
              <a:t> </a:t>
            </a:r>
            <a:r>
              <a:rPr lang="en-US" sz="2000" dirty="0" smtClean="0"/>
              <a:t>in September </a:t>
            </a:r>
            <a:r>
              <a:rPr lang="en-US" sz="2000" dirty="0"/>
              <a:t>1997 during </a:t>
            </a:r>
            <a:r>
              <a:rPr lang="en-US" sz="2000" dirty="0" err="1"/>
              <a:t>Ars</a:t>
            </a:r>
            <a:r>
              <a:rPr lang="en-US" sz="2000" dirty="0"/>
              <a:t> Electronica in Linz. Unpublished.</a:t>
            </a:r>
          </a:p>
          <a:p>
            <a:endParaRPr lang="en-US" dirty="0"/>
          </a:p>
        </p:txBody>
      </p:sp>
    </p:spTree>
    <p:extLst>
      <p:ext uri="{BB962C8B-B14F-4D97-AF65-F5344CB8AC3E}">
        <p14:creationId xmlns:p14="http://schemas.microsoft.com/office/powerpoint/2010/main" val="24728296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1990ies</a:t>
            </a:r>
            <a:endParaRPr lang="en-US" dirty="0"/>
          </a:p>
        </p:txBody>
      </p:sp>
      <p:sp>
        <p:nvSpPr>
          <p:cNvPr id="3" name="Content Placeholder 2"/>
          <p:cNvSpPr>
            <a:spLocks noGrp="1"/>
          </p:cNvSpPr>
          <p:nvPr>
            <p:ph idx="1"/>
          </p:nvPr>
        </p:nvSpPr>
        <p:spPr>
          <a:xfrm>
            <a:off x="256874" y="1600200"/>
            <a:ext cx="8605278" cy="4525963"/>
          </a:xfrm>
        </p:spPr>
        <p:txBody>
          <a:bodyPr/>
          <a:lstStyle/>
          <a:p>
            <a:r>
              <a:rPr lang="en-US" dirty="0"/>
              <a:t>era of innocence, eagerness and heroes of a kind</a:t>
            </a:r>
            <a:r>
              <a:rPr lang="en-US" dirty="0" smtClean="0">
                <a:effectLst/>
              </a:rPr>
              <a:t>  </a:t>
            </a:r>
          </a:p>
          <a:p>
            <a:r>
              <a:rPr lang="en-US" dirty="0" smtClean="0"/>
              <a:t>net as an art environment was brand </a:t>
            </a:r>
            <a:r>
              <a:rPr lang="en-US" dirty="0"/>
              <a:t>new</a:t>
            </a:r>
            <a:r>
              <a:rPr lang="en-US" dirty="0" smtClean="0">
                <a:effectLst/>
              </a:rPr>
              <a:t> </a:t>
            </a:r>
          </a:p>
          <a:p>
            <a:r>
              <a:rPr lang="en-US" dirty="0"/>
              <a:t>Net art was both ironic and self-critical.</a:t>
            </a:r>
            <a:r>
              <a:rPr lang="en-US" dirty="0" smtClean="0">
                <a:effectLst/>
              </a:rPr>
              <a:t> </a:t>
            </a:r>
            <a:endParaRPr lang="en-US" dirty="0"/>
          </a:p>
        </p:txBody>
      </p:sp>
      <p:pic>
        <p:nvPicPr>
          <p:cNvPr id="4" name="Picture 3"/>
          <p:cNvPicPr>
            <a:picLocks noChangeAspect="1"/>
          </p:cNvPicPr>
          <p:nvPr/>
        </p:nvPicPr>
        <p:blipFill>
          <a:blip r:embed="rId2"/>
          <a:stretch>
            <a:fillRect/>
          </a:stretch>
        </p:blipFill>
        <p:spPr>
          <a:xfrm>
            <a:off x="1270097" y="3595768"/>
            <a:ext cx="6524464" cy="3262232"/>
          </a:xfrm>
          <a:prstGeom prst="rect">
            <a:avLst/>
          </a:prstGeom>
        </p:spPr>
      </p:pic>
    </p:spTree>
    <p:extLst>
      <p:ext uri="{BB962C8B-B14F-4D97-AF65-F5344CB8AC3E}">
        <p14:creationId xmlns:p14="http://schemas.microsoft.com/office/powerpoint/2010/main" val="127999572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 </a:t>
            </a:r>
            <a:r>
              <a:rPr lang="en-US" dirty="0" err="1" smtClean="0"/>
              <a:t>Manovich</a:t>
            </a:r>
            <a:r>
              <a:rPr lang="en-US" dirty="0" smtClean="0"/>
              <a:t>:</a:t>
            </a:r>
            <a:endParaRPr lang="en-US" dirty="0"/>
          </a:p>
        </p:txBody>
      </p:sp>
      <p:sp>
        <p:nvSpPr>
          <p:cNvPr id="3" name="Content Placeholder 2"/>
          <p:cNvSpPr>
            <a:spLocks noGrp="1"/>
          </p:cNvSpPr>
          <p:nvPr>
            <p:ph idx="1"/>
          </p:nvPr>
        </p:nvSpPr>
        <p:spPr>
          <a:xfrm>
            <a:off x="457200" y="1600200"/>
            <a:ext cx="8229600" cy="5015970"/>
          </a:xfrm>
        </p:spPr>
        <p:txBody>
          <a:bodyPr>
            <a:normAutofit fontScale="92500" lnSpcReduction="20000"/>
          </a:bodyPr>
          <a:lstStyle/>
          <a:p>
            <a:r>
              <a:rPr lang="en-US" i="1" dirty="0" smtClean="0"/>
              <a:t>“What </a:t>
            </a:r>
            <a:r>
              <a:rPr lang="en-US" i="1" dirty="0"/>
              <a:t>is interesting and strange about this phenomena that obviously artists are trying to gain power and it is not accidental that this movement has strong connection to Eastern-Europe, because artists of Eastern Europe are pretty much excluded from western art market. </a:t>
            </a:r>
            <a:r>
              <a:rPr lang="mr-IN" i="1" dirty="0" smtClean="0"/>
              <a:t>…</a:t>
            </a:r>
            <a:r>
              <a:rPr lang="et-EE" i="1" dirty="0" smtClean="0"/>
              <a:t> </a:t>
            </a:r>
            <a:r>
              <a:rPr lang="en-US" i="1" dirty="0"/>
              <a:t>Internet is new territory, which doesn't have its hierarchy jet, doesn't have its art institutions. </a:t>
            </a:r>
            <a:r>
              <a:rPr lang="en-US" i="1" dirty="0" smtClean="0"/>
              <a:t>It became </a:t>
            </a:r>
            <a:r>
              <a:rPr lang="en-US" i="1" dirty="0"/>
              <a:t>a place where young, smart, </a:t>
            </a:r>
            <a:r>
              <a:rPr lang="en-US" i="1" dirty="0" smtClean="0"/>
              <a:t>aggressive </a:t>
            </a:r>
            <a:r>
              <a:rPr lang="en-US" i="1" dirty="0"/>
              <a:t>Easter European artists are fighting for recognition</a:t>
            </a:r>
            <a:r>
              <a:rPr lang="en-US" i="1" dirty="0" smtClean="0"/>
              <a:t>.” </a:t>
            </a:r>
          </a:p>
          <a:p>
            <a:pPr marL="800100" lvl="3" indent="-342900"/>
            <a:r>
              <a:rPr lang="en-US" sz="2400" dirty="0"/>
              <a:t>R. </a:t>
            </a:r>
            <a:r>
              <a:rPr lang="en-US" sz="2400" dirty="0" err="1"/>
              <a:t>Kelomees</a:t>
            </a:r>
            <a:r>
              <a:rPr lang="en-US" sz="2400" dirty="0"/>
              <a:t>. Interview with </a:t>
            </a:r>
            <a:r>
              <a:rPr lang="en-US" sz="2400" b="1" dirty="0" smtClean="0"/>
              <a:t>Lev </a:t>
            </a:r>
            <a:r>
              <a:rPr lang="en-US" sz="2400" b="1" dirty="0" err="1" smtClean="0"/>
              <a:t>Manovich</a:t>
            </a:r>
            <a:r>
              <a:rPr lang="en-US" sz="2400" b="1" dirty="0" smtClean="0"/>
              <a:t> </a:t>
            </a:r>
            <a:r>
              <a:rPr lang="en-US" sz="2400" dirty="0" smtClean="0"/>
              <a:t>in November 1997 </a:t>
            </a:r>
            <a:r>
              <a:rPr lang="en-US" sz="2400" dirty="0"/>
              <a:t>during </a:t>
            </a:r>
            <a:r>
              <a:rPr lang="en-US" sz="2400" dirty="0" err="1" smtClean="0"/>
              <a:t>Ostranenie</a:t>
            </a:r>
            <a:r>
              <a:rPr lang="en-US" sz="2400" dirty="0" smtClean="0"/>
              <a:t> </a:t>
            </a:r>
            <a:r>
              <a:rPr lang="en-US" sz="2400" dirty="0" err="1" smtClean="0"/>
              <a:t>festivali</a:t>
            </a:r>
            <a:r>
              <a:rPr lang="en-US" sz="2400" dirty="0" smtClean="0"/>
              <a:t> in Dessau, Germany. </a:t>
            </a:r>
            <a:r>
              <a:rPr lang="en-US" sz="2400" dirty="0"/>
              <a:t>Unpublished.</a:t>
            </a:r>
          </a:p>
          <a:p>
            <a:endParaRPr lang="en-US" i="1" dirty="0"/>
          </a:p>
        </p:txBody>
      </p:sp>
    </p:spTree>
    <p:extLst>
      <p:ext uri="{BB962C8B-B14F-4D97-AF65-F5344CB8AC3E}">
        <p14:creationId xmlns:p14="http://schemas.microsoft.com/office/powerpoint/2010/main" val="18437444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Olia</a:t>
            </a:r>
            <a:r>
              <a:rPr lang="en-US" dirty="0"/>
              <a:t> </a:t>
            </a:r>
            <a:r>
              <a:rPr lang="en-US" dirty="0" err="1"/>
              <a:t>Lialina</a:t>
            </a:r>
            <a:r>
              <a:rPr lang="en-US" dirty="0"/>
              <a:t>: </a:t>
            </a:r>
            <a:r>
              <a:rPr lang="et-EE" dirty="0"/>
              <a:t>cheap.art</a:t>
            </a:r>
            <a:r>
              <a:rPr lang="en-US" dirty="0"/>
              <a:t> </a:t>
            </a:r>
          </a:p>
        </p:txBody>
      </p:sp>
      <p:sp>
        <p:nvSpPr>
          <p:cNvPr id="3" name="Content Placeholder 2"/>
          <p:cNvSpPr>
            <a:spLocks noGrp="1"/>
          </p:cNvSpPr>
          <p:nvPr>
            <p:ph idx="1"/>
          </p:nvPr>
        </p:nvSpPr>
        <p:spPr/>
        <p:txBody>
          <a:bodyPr/>
          <a:lstStyle/>
          <a:p>
            <a:r>
              <a:rPr lang="et-EE" i="1" dirty="0"/>
              <a:t>„Another thing is quite clear. Questions of what Net art is and "does it actually exist" appeared in 1996. Today, almost every article devoted to this subject still starts with the same sentences. They have become more ornamental than anything really looking for an answer -- these articles follow fashion, not real interest.</a:t>
            </a:r>
            <a:r>
              <a:rPr lang="et-EE" i="1" dirty="0" smtClean="0"/>
              <a:t>“</a:t>
            </a:r>
          </a:p>
          <a:p>
            <a:pPr marL="342900" lvl="1" indent="-342900">
              <a:buFont typeface="Arial"/>
              <a:buChar char="•"/>
            </a:pPr>
            <a:r>
              <a:rPr lang="et-EE" sz="1600" dirty="0"/>
              <a:t>Nettime, 1998, </a:t>
            </a:r>
            <a:r>
              <a:rPr lang="en-US" sz="1600" dirty="0"/>
              <a:t>http://</a:t>
            </a:r>
            <a:r>
              <a:rPr lang="en-US" sz="1600" dirty="0" err="1"/>
              <a:t>www.nettime.org</a:t>
            </a:r>
            <a:r>
              <a:rPr lang="en-US" sz="1600" dirty="0"/>
              <a:t>/Lists-Archives/nettime-l-9801/msg00037.html</a:t>
            </a:r>
          </a:p>
          <a:p>
            <a:endParaRPr lang="en-US" dirty="0"/>
          </a:p>
          <a:p>
            <a:endParaRPr lang="en-US" dirty="0"/>
          </a:p>
        </p:txBody>
      </p:sp>
    </p:spTree>
    <p:extLst>
      <p:ext uri="{BB962C8B-B14F-4D97-AF65-F5344CB8AC3E}">
        <p14:creationId xmlns:p14="http://schemas.microsoft.com/office/powerpoint/2010/main" val="40723130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Olia</a:t>
            </a:r>
            <a:r>
              <a:rPr lang="en-US" dirty="0" smtClean="0"/>
              <a:t> </a:t>
            </a:r>
            <a:r>
              <a:rPr lang="en-US" dirty="0" err="1" smtClean="0"/>
              <a:t>Lialina</a:t>
            </a:r>
            <a:r>
              <a:rPr lang="en-US" dirty="0" smtClean="0"/>
              <a:t>: </a:t>
            </a:r>
            <a:r>
              <a:rPr lang="et-EE" dirty="0"/>
              <a:t>cheap.art</a:t>
            </a:r>
            <a:r>
              <a:rPr lang="en-US" dirty="0"/>
              <a:t> </a:t>
            </a:r>
          </a:p>
        </p:txBody>
      </p:sp>
      <p:sp>
        <p:nvSpPr>
          <p:cNvPr id="3" name="Content Placeholder 2"/>
          <p:cNvSpPr>
            <a:spLocks noGrp="1"/>
          </p:cNvSpPr>
          <p:nvPr>
            <p:ph idx="1"/>
          </p:nvPr>
        </p:nvSpPr>
        <p:spPr>
          <a:xfrm>
            <a:off x="457200" y="1600200"/>
            <a:ext cx="8229600" cy="5096896"/>
          </a:xfrm>
        </p:spPr>
        <p:txBody>
          <a:bodyPr>
            <a:normAutofit fontScale="92500" lnSpcReduction="10000"/>
          </a:bodyPr>
          <a:lstStyle/>
          <a:p>
            <a:r>
              <a:rPr lang="en-US" i="1" dirty="0" smtClean="0"/>
              <a:t>“</a:t>
            </a:r>
            <a:r>
              <a:rPr lang="et-EE" i="1" dirty="0"/>
              <a:t>All media festivals, exhibitions and conferences are now well </a:t>
            </a:r>
            <a:r>
              <a:rPr lang="et-EE" i="1" dirty="0" smtClean="0"/>
              <a:t>decorated</a:t>
            </a:r>
            <a:r>
              <a:rPr lang="en-US" i="1" dirty="0"/>
              <a:t> </a:t>
            </a:r>
            <a:r>
              <a:rPr lang="et-EE" i="1" dirty="0" smtClean="0"/>
              <a:t>too</a:t>
            </a:r>
            <a:r>
              <a:rPr lang="et-EE" i="1" dirty="0"/>
              <a:t>: there are Net art sections on event sites, some Net artists </a:t>
            </a:r>
            <a:r>
              <a:rPr lang="et-EE" i="1" dirty="0" smtClean="0"/>
              <a:t>and</a:t>
            </a:r>
            <a:r>
              <a:rPr lang="en-US" i="1" dirty="0"/>
              <a:t> </a:t>
            </a:r>
            <a:r>
              <a:rPr lang="et-EE" i="1" dirty="0" smtClean="0"/>
              <a:t>some </a:t>
            </a:r>
            <a:r>
              <a:rPr lang="et-EE" i="1" dirty="0"/>
              <a:t>beautiful games replete with the term "Net art."  They </a:t>
            </a:r>
            <a:r>
              <a:rPr lang="et-EE" i="1" dirty="0" smtClean="0"/>
              <a:t>are</a:t>
            </a:r>
            <a:r>
              <a:rPr lang="en-US" i="1" dirty="0"/>
              <a:t> </a:t>
            </a:r>
            <a:r>
              <a:rPr lang="et-EE" i="1" dirty="0" smtClean="0"/>
              <a:t>attractive </a:t>
            </a:r>
            <a:r>
              <a:rPr lang="et-EE" i="1" dirty="0"/>
              <a:t>and inexpensive</a:t>
            </a:r>
            <a:r>
              <a:rPr lang="et-EE" i="1" dirty="0" smtClean="0"/>
              <a:t>.”</a:t>
            </a:r>
          </a:p>
          <a:p>
            <a:r>
              <a:rPr lang="et-EE" i="1" dirty="0" smtClean="0"/>
              <a:t>“Variations </a:t>
            </a:r>
            <a:r>
              <a:rPr lang="et-EE" i="1" dirty="0"/>
              <a:t>on the theme "</a:t>
            </a:r>
            <a:r>
              <a:rPr lang="et-EE" i="1" dirty="0" smtClean="0"/>
              <a:t>Net</a:t>
            </a:r>
            <a:r>
              <a:rPr lang="en-US" i="1" dirty="0"/>
              <a:t> </a:t>
            </a:r>
            <a:r>
              <a:rPr lang="et-EE" i="1" dirty="0" smtClean="0"/>
              <a:t>artists </a:t>
            </a:r>
            <a:r>
              <a:rPr lang="et-EE" i="1" dirty="0"/>
              <a:t>don't need institutions" or "Net art can exist without </a:t>
            </a:r>
            <a:r>
              <a:rPr lang="et-EE" i="1" dirty="0" smtClean="0"/>
              <a:t>galleries</a:t>
            </a:r>
            <a:r>
              <a:rPr lang="en-US" i="1" dirty="0"/>
              <a:t> </a:t>
            </a:r>
            <a:r>
              <a:rPr lang="et-EE" i="1" dirty="0" smtClean="0"/>
              <a:t>or </a:t>
            </a:r>
            <a:r>
              <a:rPr lang="et-EE" i="1" dirty="0"/>
              <a:t>curators" were welcomed mostly by real galleries and institutions</a:t>
            </a:r>
            <a:r>
              <a:rPr lang="et-EE" i="1" dirty="0" smtClean="0"/>
              <a:t>.”</a:t>
            </a:r>
            <a:endParaRPr lang="en-US" i="1" dirty="0"/>
          </a:p>
          <a:p>
            <a:endParaRPr lang="et-EE" dirty="0" smtClean="0"/>
          </a:p>
          <a:p>
            <a:pPr lvl="1"/>
            <a:r>
              <a:rPr lang="et-EE" sz="1600" dirty="0" smtClean="0"/>
              <a:t>Nettime, 1998, </a:t>
            </a:r>
            <a:r>
              <a:rPr lang="en-US" sz="1600" dirty="0"/>
              <a:t>http://</a:t>
            </a:r>
            <a:r>
              <a:rPr lang="en-US" sz="1600" dirty="0" err="1"/>
              <a:t>www.nettime.org</a:t>
            </a:r>
            <a:r>
              <a:rPr lang="en-US" sz="1600" dirty="0"/>
              <a:t>/Lists-Archives/nettime-l-9801/msg00037.html</a:t>
            </a:r>
          </a:p>
          <a:p>
            <a:endParaRPr lang="en-US" dirty="0"/>
          </a:p>
        </p:txBody>
      </p:sp>
    </p:spTree>
    <p:extLst>
      <p:ext uri="{BB962C8B-B14F-4D97-AF65-F5344CB8AC3E}">
        <p14:creationId xmlns:p14="http://schemas.microsoft.com/office/powerpoint/2010/main" val="90834884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5102"/>
            <a:ext cx="8229600" cy="1143000"/>
          </a:xfrm>
        </p:spPr>
        <p:txBody>
          <a:bodyPr/>
          <a:lstStyle/>
          <a:p>
            <a:r>
              <a:rPr lang="en-US" dirty="0" smtClean="0"/>
              <a:t> </a:t>
            </a:r>
            <a:endParaRPr lang="en-US" dirty="0"/>
          </a:p>
        </p:txBody>
      </p:sp>
      <p:sp>
        <p:nvSpPr>
          <p:cNvPr id="3" name="Content Placeholder 2"/>
          <p:cNvSpPr>
            <a:spLocks noGrp="1"/>
          </p:cNvSpPr>
          <p:nvPr>
            <p:ph idx="1"/>
          </p:nvPr>
        </p:nvSpPr>
        <p:spPr>
          <a:xfrm>
            <a:off x="457200" y="347898"/>
            <a:ext cx="8229600" cy="4525963"/>
          </a:xfrm>
        </p:spPr>
        <p:txBody>
          <a:bodyPr/>
          <a:lstStyle/>
          <a:p>
            <a:r>
              <a:rPr lang="en-US" dirty="0" smtClean="0"/>
              <a:t>Alexei </a:t>
            </a:r>
            <a:r>
              <a:rPr lang="en-US" dirty="0" err="1" smtClean="0"/>
              <a:t>Shulgin</a:t>
            </a:r>
            <a:r>
              <a:rPr lang="en-US" dirty="0" smtClean="0"/>
              <a:t>: Introduction to </a:t>
            </a:r>
            <a:r>
              <a:rPr lang="en-US" dirty="0" err="1" smtClean="0"/>
              <a:t>net.art</a:t>
            </a:r>
            <a:r>
              <a:rPr lang="en-US" dirty="0" smtClean="0"/>
              <a:t> (1994-1999)</a:t>
            </a:r>
            <a:endParaRPr lang="en-US" dirty="0"/>
          </a:p>
        </p:txBody>
      </p:sp>
      <p:pic>
        <p:nvPicPr>
          <p:cNvPr id="4" name="Picture 3"/>
          <p:cNvPicPr>
            <a:picLocks noChangeAspect="1"/>
          </p:cNvPicPr>
          <p:nvPr/>
        </p:nvPicPr>
        <p:blipFill>
          <a:blip r:embed="rId2"/>
          <a:stretch>
            <a:fillRect/>
          </a:stretch>
        </p:blipFill>
        <p:spPr>
          <a:xfrm>
            <a:off x="2284231" y="1516548"/>
            <a:ext cx="4429181" cy="5265251"/>
          </a:xfrm>
          <a:prstGeom prst="rect">
            <a:avLst/>
          </a:prstGeom>
        </p:spPr>
      </p:pic>
    </p:spTree>
    <p:extLst>
      <p:ext uri="{BB962C8B-B14F-4D97-AF65-F5344CB8AC3E}">
        <p14:creationId xmlns:p14="http://schemas.microsoft.com/office/powerpoint/2010/main" val="19853945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15140"/>
          </a:xfrm>
        </p:spPr>
        <p:txBody>
          <a:bodyPr>
            <a:normAutofit fontScale="90000"/>
          </a:bodyPr>
          <a:lstStyle/>
          <a:p>
            <a:r>
              <a:rPr lang="en-US" sz="4000" dirty="0"/>
              <a:t>Alexei </a:t>
            </a:r>
            <a:r>
              <a:rPr lang="en-US" sz="4000" dirty="0" err="1"/>
              <a:t>Shulgin</a:t>
            </a:r>
            <a:r>
              <a:rPr lang="en-US" sz="4000" dirty="0"/>
              <a:t> and </a:t>
            </a:r>
            <a:r>
              <a:rPr lang="en-US" sz="4000" dirty="0" err="1"/>
              <a:t>Aristarkh</a:t>
            </a:r>
            <a:r>
              <a:rPr lang="en-US" sz="4000" dirty="0"/>
              <a:t> </a:t>
            </a:r>
            <a:r>
              <a:rPr lang="en-US" sz="4000" dirty="0" err="1"/>
              <a:t>Chernyshev</a:t>
            </a:r>
            <a:r>
              <a:rPr lang="en-US" sz="4000" dirty="0"/>
              <a:t> (</a:t>
            </a:r>
            <a:r>
              <a:rPr lang="en-US" sz="4000" dirty="0" err="1"/>
              <a:t>Electroboutique</a:t>
            </a:r>
            <a:r>
              <a:rPr lang="en-US" sz="4000" dirty="0" smtClean="0"/>
              <a:t>)</a:t>
            </a:r>
            <a:r>
              <a:rPr lang="en-US" dirty="0" smtClean="0"/>
              <a:t/>
            </a:r>
            <a:br>
              <a:rPr lang="en-US" dirty="0" smtClean="0"/>
            </a:br>
            <a:r>
              <a:rPr lang="en-US" sz="2700" dirty="0" smtClean="0"/>
              <a:t>2005-</a:t>
            </a:r>
            <a:endParaRPr lang="en-US" sz="2700" dirty="0"/>
          </a:p>
        </p:txBody>
      </p:sp>
      <p:pic>
        <p:nvPicPr>
          <p:cNvPr id="9" name="Picture 8"/>
          <p:cNvPicPr>
            <a:picLocks noChangeAspect="1"/>
          </p:cNvPicPr>
          <p:nvPr/>
        </p:nvPicPr>
        <p:blipFill>
          <a:blip r:embed="rId2"/>
          <a:stretch>
            <a:fillRect/>
          </a:stretch>
        </p:blipFill>
        <p:spPr>
          <a:xfrm>
            <a:off x="3325090" y="3320023"/>
            <a:ext cx="2326137" cy="2759645"/>
          </a:xfrm>
          <a:prstGeom prst="rect">
            <a:avLst/>
          </a:prstGeom>
        </p:spPr>
      </p:pic>
      <p:pic>
        <p:nvPicPr>
          <p:cNvPr id="10" name="Picture 9"/>
          <p:cNvPicPr>
            <a:picLocks noChangeAspect="1"/>
          </p:cNvPicPr>
          <p:nvPr/>
        </p:nvPicPr>
        <p:blipFill>
          <a:blip r:embed="rId3"/>
          <a:stretch>
            <a:fillRect/>
          </a:stretch>
        </p:blipFill>
        <p:spPr>
          <a:xfrm>
            <a:off x="5603527" y="3320023"/>
            <a:ext cx="3540474" cy="2759645"/>
          </a:xfrm>
          <a:prstGeom prst="rect">
            <a:avLst/>
          </a:prstGeom>
        </p:spPr>
      </p:pic>
      <p:sp>
        <p:nvSpPr>
          <p:cNvPr id="3" name="Rectangle 2"/>
          <p:cNvSpPr/>
          <p:nvPr/>
        </p:nvSpPr>
        <p:spPr>
          <a:xfrm>
            <a:off x="844651" y="2058314"/>
            <a:ext cx="7501201" cy="923330"/>
          </a:xfrm>
          <a:prstGeom prst="rect">
            <a:avLst/>
          </a:prstGeom>
        </p:spPr>
        <p:txBody>
          <a:bodyPr wrap="square">
            <a:spAutoFit/>
          </a:bodyPr>
          <a:lstStyle/>
          <a:p>
            <a:r>
              <a:rPr lang="en-US" b="1" dirty="0"/>
              <a:t>Keywords</a:t>
            </a:r>
            <a:r>
              <a:rPr lang="en-US" dirty="0"/>
              <a:t>: commercial protest, consumer electronic art, device art, media art 2.0, interactive, audio-visual, </a:t>
            </a:r>
            <a:r>
              <a:rPr lang="en-US" dirty="0" err="1"/>
              <a:t>crititainment</a:t>
            </a:r>
            <a:r>
              <a:rPr lang="en-US" dirty="0"/>
              <a:t>, no-brain, real-time, plug-and-play, Windows-free.</a:t>
            </a:r>
          </a:p>
        </p:txBody>
      </p:sp>
      <p:sp>
        <p:nvSpPr>
          <p:cNvPr id="4" name="Rectangle 3"/>
          <p:cNvSpPr/>
          <p:nvPr/>
        </p:nvSpPr>
        <p:spPr>
          <a:xfrm>
            <a:off x="2472596" y="6365048"/>
            <a:ext cx="3339113" cy="369332"/>
          </a:xfrm>
          <a:prstGeom prst="rect">
            <a:avLst/>
          </a:prstGeom>
        </p:spPr>
        <p:txBody>
          <a:bodyPr wrap="none">
            <a:spAutoFit/>
          </a:bodyPr>
          <a:lstStyle/>
          <a:p>
            <a:r>
              <a:rPr lang="en-US" dirty="0"/>
              <a:t>http://</a:t>
            </a:r>
            <a:r>
              <a:rPr lang="en-US" dirty="0" err="1"/>
              <a:t>www.electroboutique.com</a:t>
            </a:r>
            <a:endParaRPr lang="en-US" dirty="0"/>
          </a:p>
        </p:txBody>
      </p:sp>
      <p:pic>
        <p:nvPicPr>
          <p:cNvPr id="5" name="Picture 4"/>
          <p:cNvPicPr>
            <a:picLocks noChangeAspect="1"/>
          </p:cNvPicPr>
          <p:nvPr/>
        </p:nvPicPr>
        <p:blipFill>
          <a:blip r:embed="rId4"/>
          <a:stretch>
            <a:fillRect/>
          </a:stretch>
        </p:blipFill>
        <p:spPr>
          <a:xfrm>
            <a:off x="-1" y="3337538"/>
            <a:ext cx="3482070" cy="2742130"/>
          </a:xfrm>
          <a:prstGeom prst="rect">
            <a:avLst/>
          </a:prstGeom>
        </p:spPr>
      </p:pic>
    </p:spTree>
    <p:extLst>
      <p:ext uri="{BB962C8B-B14F-4D97-AF65-F5344CB8AC3E}">
        <p14:creationId xmlns:p14="http://schemas.microsoft.com/office/powerpoint/2010/main" val="8094576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199"/>
            <a:ext cx="8229600" cy="1143000"/>
          </a:xfrm>
        </p:spPr>
        <p:txBody>
          <a:bodyPr>
            <a:normAutofit fontScale="90000"/>
          </a:bodyPr>
          <a:lstStyle/>
          <a:p>
            <a:r>
              <a:rPr lang="en-US" b="1" dirty="0"/>
              <a:t>Repeated logic</a:t>
            </a:r>
            <a:r>
              <a:rPr lang="en-US" dirty="0"/>
              <a:t>, on the basis of which art trends emerge and function:  </a:t>
            </a:r>
            <a:br>
              <a:rPr lang="en-US" dirty="0"/>
            </a:br>
            <a:endParaRPr lang="en-US" dirty="0"/>
          </a:p>
        </p:txBody>
      </p:sp>
      <p:sp>
        <p:nvSpPr>
          <p:cNvPr id="3" name="Content Placeholder 2"/>
          <p:cNvSpPr>
            <a:spLocks noGrp="1"/>
          </p:cNvSpPr>
          <p:nvPr>
            <p:ph idx="1"/>
          </p:nvPr>
        </p:nvSpPr>
        <p:spPr>
          <a:xfrm>
            <a:off x="457200" y="2146786"/>
            <a:ext cx="8229600" cy="4384283"/>
          </a:xfrm>
        </p:spPr>
        <p:txBody>
          <a:bodyPr>
            <a:normAutofit/>
          </a:bodyPr>
          <a:lstStyle/>
          <a:p>
            <a:r>
              <a:rPr lang="en-US" b="1" dirty="0" smtClean="0"/>
              <a:t>social</a:t>
            </a:r>
            <a:r>
              <a:rPr lang="en-US" b="1" dirty="0"/>
              <a:t>, technical and collective-psychological premises </a:t>
            </a:r>
            <a:r>
              <a:rPr lang="en-US" dirty="0"/>
              <a:t>for </a:t>
            </a:r>
            <a:r>
              <a:rPr lang="en-US" dirty="0" smtClean="0"/>
              <a:t>some kind </a:t>
            </a:r>
            <a:r>
              <a:rPr lang="en-US" dirty="0"/>
              <a:t>of attitude and analogical art productions </a:t>
            </a:r>
            <a:r>
              <a:rPr lang="en-US" dirty="0" smtClean="0"/>
              <a:t>should appear </a:t>
            </a:r>
          </a:p>
          <a:p>
            <a:r>
              <a:rPr lang="en-US" dirty="0"/>
              <a:t>art world constantly operates according to this logic, trying to produce </a:t>
            </a:r>
            <a:r>
              <a:rPr lang="en-US" b="1" dirty="0"/>
              <a:t>idiosyncratic groups of artists </a:t>
            </a:r>
            <a:r>
              <a:rPr lang="en-US" dirty="0"/>
              <a:t>who reflect what is happening in the world </a:t>
            </a:r>
          </a:p>
        </p:txBody>
      </p:sp>
    </p:spTree>
    <p:extLst>
      <p:ext uri="{BB962C8B-B14F-4D97-AF65-F5344CB8AC3E}">
        <p14:creationId xmlns:p14="http://schemas.microsoft.com/office/powerpoint/2010/main" val="245451733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Closed list of participants of the trend</a:t>
            </a:r>
            <a:endParaRPr lang="en-US" dirty="0"/>
          </a:p>
        </p:txBody>
      </p:sp>
      <p:sp>
        <p:nvSpPr>
          <p:cNvPr id="3" name="Content Placeholder 2"/>
          <p:cNvSpPr>
            <a:spLocks noGrp="1"/>
          </p:cNvSpPr>
          <p:nvPr>
            <p:ph idx="1"/>
          </p:nvPr>
        </p:nvSpPr>
        <p:spPr/>
        <p:txBody>
          <a:bodyPr/>
          <a:lstStyle/>
          <a:p>
            <a:r>
              <a:rPr lang="en-US" b="1" dirty="0" smtClean="0"/>
              <a:t>Net-art </a:t>
            </a:r>
            <a:r>
              <a:rPr lang="en-US" dirty="0" smtClean="0"/>
              <a:t>trend unites a </a:t>
            </a:r>
            <a:r>
              <a:rPr lang="en-US" dirty="0"/>
              <a:t>handful of artists and, although others produced similar works, the list is closed </a:t>
            </a:r>
            <a:r>
              <a:rPr lang="en-US" dirty="0" smtClean="0"/>
              <a:t> </a:t>
            </a:r>
          </a:p>
          <a:p>
            <a:endParaRPr lang="en-US" dirty="0"/>
          </a:p>
          <a:p>
            <a:endParaRPr lang="en-US" dirty="0" smtClean="0"/>
          </a:p>
          <a:p>
            <a:r>
              <a:rPr lang="en-US" dirty="0"/>
              <a:t>The same can be predicted for the </a:t>
            </a:r>
            <a:r>
              <a:rPr lang="en-US" b="1" dirty="0"/>
              <a:t>post-internet trend</a:t>
            </a:r>
            <a:r>
              <a:rPr lang="en-US" dirty="0"/>
              <a:t>: the first dozen or so names at the top will remain there </a:t>
            </a:r>
            <a:r>
              <a:rPr lang="en-US" dirty="0" smtClean="0"/>
              <a:t> </a:t>
            </a:r>
            <a:endParaRPr lang="en-US" dirty="0"/>
          </a:p>
        </p:txBody>
      </p:sp>
      <p:pic>
        <p:nvPicPr>
          <p:cNvPr id="4" name="Picture 3"/>
          <p:cNvPicPr>
            <a:picLocks noChangeAspect="1"/>
          </p:cNvPicPr>
          <p:nvPr/>
        </p:nvPicPr>
        <p:blipFill>
          <a:blip r:embed="rId2"/>
          <a:stretch>
            <a:fillRect/>
          </a:stretch>
        </p:blipFill>
        <p:spPr>
          <a:xfrm>
            <a:off x="1655410" y="3159509"/>
            <a:ext cx="7488590" cy="1102131"/>
          </a:xfrm>
          <a:prstGeom prst="rect">
            <a:avLst/>
          </a:prstGeom>
        </p:spPr>
      </p:pic>
      <p:pic>
        <p:nvPicPr>
          <p:cNvPr id="5" name="Picture 4"/>
          <p:cNvPicPr>
            <a:picLocks noChangeAspect="1"/>
          </p:cNvPicPr>
          <p:nvPr/>
        </p:nvPicPr>
        <p:blipFill>
          <a:blip r:embed="rId3"/>
          <a:stretch>
            <a:fillRect/>
          </a:stretch>
        </p:blipFill>
        <p:spPr>
          <a:xfrm>
            <a:off x="2211971" y="5876796"/>
            <a:ext cx="6932029" cy="981204"/>
          </a:xfrm>
          <a:prstGeom prst="rect">
            <a:avLst/>
          </a:prstGeom>
        </p:spPr>
      </p:pic>
    </p:spTree>
    <p:extLst>
      <p:ext uri="{BB962C8B-B14F-4D97-AF65-F5344CB8AC3E}">
        <p14:creationId xmlns:p14="http://schemas.microsoft.com/office/powerpoint/2010/main" val="222760291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6683"/>
            <a:ext cx="8229600" cy="952929"/>
          </a:xfrm>
        </p:spPr>
        <p:txBody>
          <a:bodyPr>
            <a:noAutofit/>
          </a:bodyPr>
          <a:lstStyle/>
          <a:p>
            <a:r>
              <a:rPr lang="en-US" sz="3200" b="1" dirty="0"/>
              <a:t>Post-Medium, Post-Media, The Post-Media Condition, Mainstream Contemporary Art (MCA) and New Media Art (NMA)</a:t>
            </a:r>
            <a:r>
              <a:rPr lang="en-US" sz="3200" dirty="0"/>
              <a:t/>
            </a:r>
            <a:br>
              <a:rPr lang="en-US" sz="3200" dirty="0"/>
            </a:br>
            <a:endParaRPr lang="en-US" sz="3200" dirty="0"/>
          </a:p>
        </p:txBody>
      </p:sp>
      <p:sp>
        <p:nvSpPr>
          <p:cNvPr id="3" name="Content Placeholder 2"/>
          <p:cNvSpPr>
            <a:spLocks noGrp="1"/>
          </p:cNvSpPr>
          <p:nvPr>
            <p:ph idx="1"/>
          </p:nvPr>
        </p:nvSpPr>
        <p:spPr>
          <a:xfrm>
            <a:off x="457200" y="1904895"/>
            <a:ext cx="8229600" cy="4807592"/>
          </a:xfrm>
        </p:spPr>
        <p:txBody>
          <a:bodyPr>
            <a:normAutofit/>
          </a:bodyPr>
          <a:lstStyle/>
          <a:p>
            <a:r>
              <a:rPr lang="en-US" sz="2800" b="1" dirty="0"/>
              <a:t>Post-</a:t>
            </a:r>
            <a:r>
              <a:rPr lang="en-US" sz="2800" b="1" dirty="0" smtClean="0"/>
              <a:t>Media, </a:t>
            </a:r>
            <a:r>
              <a:rPr lang="en-US" sz="2800" dirty="0"/>
              <a:t>post-(mass)-media </a:t>
            </a:r>
            <a:r>
              <a:rPr lang="en-US" sz="2800" dirty="0" smtClean="0"/>
              <a:t>(F. </a:t>
            </a:r>
            <a:r>
              <a:rPr lang="en-US" sz="2800" dirty="0" err="1" smtClean="0"/>
              <a:t>Guattari</a:t>
            </a:r>
            <a:r>
              <a:rPr lang="en-US" sz="2800" dirty="0" smtClean="0"/>
              <a:t>, 1985) </a:t>
            </a:r>
            <a:endParaRPr lang="en-US" sz="2800" b="1" dirty="0" smtClean="0"/>
          </a:p>
          <a:p>
            <a:r>
              <a:rPr lang="en-US" sz="2800" b="1" dirty="0" smtClean="0"/>
              <a:t>Post</a:t>
            </a:r>
            <a:r>
              <a:rPr lang="en-US" sz="2800" b="1" dirty="0"/>
              <a:t>-</a:t>
            </a:r>
            <a:r>
              <a:rPr lang="en-US" sz="2800" b="1" dirty="0" smtClean="0"/>
              <a:t>Medium </a:t>
            </a:r>
            <a:r>
              <a:rPr lang="en-US" sz="2800" dirty="0" smtClean="0"/>
              <a:t>(R. Krauss, 1999)</a:t>
            </a:r>
          </a:p>
          <a:p>
            <a:r>
              <a:rPr lang="en-US" sz="2800" b="1" dirty="0"/>
              <a:t>Post-</a:t>
            </a:r>
            <a:r>
              <a:rPr lang="en-US" sz="2800" b="1" dirty="0" smtClean="0"/>
              <a:t>Media </a:t>
            </a:r>
            <a:r>
              <a:rPr lang="en-US" sz="2800" dirty="0" smtClean="0"/>
              <a:t>(L. </a:t>
            </a:r>
            <a:r>
              <a:rPr lang="en-US" sz="2800" dirty="0" err="1" smtClean="0"/>
              <a:t>Ma</a:t>
            </a:r>
            <a:r>
              <a:rPr lang="en-US" sz="2800" dirty="0" err="1"/>
              <a:t>novich</a:t>
            </a:r>
            <a:r>
              <a:rPr lang="en-US" sz="2800" dirty="0"/>
              <a:t>, 2001</a:t>
            </a:r>
            <a:r>
              <a:rPr lang="en-US" sz="2800" dirty="0" smtClean="0"/>
              <a:t>):</a:t>
            </a:r>
          </a:p>
          <a:p>
            <a:pPr lvl="1"/>
            <a:r>
              <a:rPr lang="en-US" dirty="0" smtClean="0"/>
              <a:t>the </a:t>
            </a:r>
            <a:r>
              <a:rPr lang="en-US" dirty="0"/>
              <a:t>traditional concept of media no longer worked in a </a:t>
            </a:r>
            <a:r>
              <a:rPr lang="en-US" b="1" dirty="0"/>
              <a:t>post-digital, post-net </a:t>
            </a:r>
            <a:r>
              <a:rPr lang="en-US" dirty="0"/>
              <a:t>culture: “…the traditional strong link between the identity of an art object and its medium becomes broken.” Everything is reduced to the same digital bases, the common denominator</a:t>
            </a:r>
            <a:r>
              <a:rPr lang="en-US" dirty="0" smtClean="0"/>
              <a:t>.</a:t>
            </a:r>
            <a:endParaRPr lang="en-US" dirty="0"/>
          </a:p>
        </p:txBody>
      </p:sp>
    </p:spTree>
    <p:extLst>
      <p:ext uri="{BB962C8B-B14F-4D97-AF65-F5344CB8AC3E}">
        <p14:creationId xmlns:p14="http://schemas.microsoft.com/office/powerpoint/2010/main" val="179434524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Post-Media Condition” </a:t>
            </a:r>
            <a:r>
              <a:rPr lang="en-US" dirty="0" smtClean="0"/>
              <a:t/>
            </a:r>
            <a:br>
              <a:rPr lang="en-US" dirty="0" smtClean="0"/>
            </a:br>
            <a:r>
              <a:rPr lang="en-US" sz="3600" dirty="0" smtClean="0"/>
              <a:t>(Peter </a:t>
            </a:r>
            <a:r>
              <a:rPr lang="en-US" sz="3600" dirty="0" err="1" smtClean="0"/>
              <a:t>Weibel</a:t>
            </a:r>
            <a:r>
              <a:rPr lang="en-US" sz="3600" dirty="0" smtClean="0"/>
              <a:t>, 2006) </a:t>
            </a:r>
            <a:endParaRPr lang="en-US" sz="3600" dirty="0"/>
          </a:p>
        </p:txBody>
      </p:sp>
      <p:sp>
        <p:nvSpPr>
          <p:cNvPr id="3" name="Content Placeholder 2"/>
          <p:cNvSpPr>
            <a:spLocks noGrp="1"/>
          </p:cNvSpPr>
          <p:nvPr>
            <p:ph idx="1"/>
          </p:nvPr>
        </p:nvSpPr>
        <p:spPr>
          <a:xfrm>
            <a:off x="457200" y="1600200"/>
            <a:ext cx="8229600" cy="4885514"/>
          </a:xfrm>
        </p:spPr>
        <p:txBody>
          <a:bodyPr>
            <a:normAutofit fontScale="92500"/>
          </a:bodyPr>
          <a:lstStyle/>
          <a:p>
            <a:r>
              <a:rPr lang="en-US" dirty="0"/>
              <a:t>the ‘post-media’ situation is the situation of all contemporary art; even painting and sculpture are influenced by the new media:</a:t>
            </a:r>
          </a:p>
          <a:p>
            <a:r>
              <a:rPr lang="en-US" i="1" dirty="0"/>
              <a:t>Hence in art there is no longer anything beyond the media. No-one can escape from the media. There is no longer any painting outside and beyond the media experience. There is no longer any sculpture outside and beyond the media experience. There is no longer any photography outside and beyond the media </a:t>
            </a:r>
            <a:r>
              <a:rPr lang="en-US" i="1" dirty="0" smtClean="0"/>
              <a:t>experience. </a:t>
            </a:r>
            <a:endParaRPr lang="en-US" dirty="0"/>
          </a:p>
        </p:txBody>
      </p:sp>
    </p:spTree>
    <p:extLst>
      <p:ext uri="{BB962C8B-B14F-4D97-AF65-F5344CB8AC3E}">
        <p14:creationId xmlns:p14="http://schemas.microsoft.com/office/powerpoint/2010/main" val="207774716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1325562"/>
          </a:xfrm>
        </p:spPr>
        <p:txBody>
          <a:bodyPr>
            <a:normAutofit fontScale="90000"/>
          </a:bodyPr>
          <a:lstStyle/>
          <a:p>
            <a:r>
              <a:rPr lang="en-US" dirty="0" smtClean="0"/>
              <a:t>Mainstream </a:t>
            </a:r>
            <a:r>
              <a:rPr lang="en-US" dirty="0"/>
              <a:t>contemporary art (MCA) and new media art (NMA</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b="1" dirty="0"/>
              <a:t>Edward </a:t>
            </a:r>
            <a:r>
              <a:rPr lang="en-US" sz="2800" b="1" dirty="0" err="1"/>
              <a:t>Shanken</a:t>
            </a:r>
            <a:r>
              <a:rPr lang="en-US" sz="2800" b="1" dirty="0"/>
              <a:t> </a:t>
            </a:r>
            <a:r>
              <a:rPr lang="en-US" sz="2800" dirty="0"/>
              <a:t>in a </a:t>
            </a:r>
            <a:r>
              <a:rPr lang="en-US" sz="2800" dirty="0" smtClean="0"/>
              <a:t>2010; </a:t>
            </a:r>
            <a:r>
              <a:rPr lang="en-US" sz="2800" dirty="0"/>
              <a:t>“Contemporary Art and New Media: Toward a Hybrid Discourse?</a:t>
            </a:r>
            <a:r>
              <a:rPr lang="en-US" sz="2800" dirty="0" smtClean="0"/>
              <a:t>” </a:t>
            </a:r>
          </a:p>
          <a:p>
            <a:r>
              <a:rPr lang="en-US" sz="2800" dirty="0" smtClean="0"/>
              <a:t>Discussion at Art </a:t>
            </a:r>
            <a:r>
              <a:rPr lang="en-US" sz="2800" dirty="0"/>
              <a:t>Basel in </a:t>
            </a:r>
            <a:r>
              <a:rPr lang="en-US" sz="2800" dirty="0" smtClean="0"/>
              <a:t>2010: </a:t>
            </a:r>
            <a:r>
              <a:rPr lang="en-US" sz="2800" b="1" dirty="0" smtClean="0"/>
              <a:t>E. </a:t>
            </a:r>
            <a:r>
              <a:rPr lang="en-US" sz="2800" b="1" dirty="0" err="1" smtClean="0"/>
              <a:t>Shanken</a:t>
            </a:r>
            <a:r>
              <a:rPr lang="en-US" sz="2800" b="1" dirty="0" smtClean="0"/>
              <a:t>, </a:t>
            </a:r>
            <a:r>
              <a:rPr lang="en-US" sz="2800" b="1" dirty="0"/>
              <a:t>Nicolas </a:t>
            </a:r>
            <a:r>
              <a:rPr lang="en-US" sz="2800" b="1" dirty="0" err="1" smtClean="0"/>
              <a:t>Bourriaud</a:t>
            </a:r>
            <a:r>
              <a:rPr lang="en-US" sz="2800" b="1" dirty="0" smtClean="0"/>
              <a:t>, Peter </a:t>
            </a:r>
            <a:r>
              <a:rPr lang="en-US" sz="2800" b="1" dirty="0" err="1" smtClean="0"/>
              <a:t>Weibel</a:t>
            </a:r>
            <a:r>
              <a:rPr lang="en-US" sz="2800" b="1" dirty="0" smtClean="0"/>
              <a:t>, Michael </a:t>
            </a:r>
            <a:r>
              <a:rPr lang="en-US" sz="2800" b="1" dirty="0"/>
              <a:t>Joaquin Grey</a:t>
            </a:r>
            <a:r>
              <a:rPr lang="en-US" sz="2800" dirty="0"/>
              <a:t> </a:t>
            </a:r>
          </a:p>
        </p:txBody>
      </p:sp>
      <p:pic>
        <p:nvPicPr>
          <p:cNvPr id="4" name="Picture 3"/>
          <p:cNvPicPr>
            <a:picLocks noChangeAspect="1"/>
          </p:cNvPicPr>
          <p:nvPr/>
        </p:nvPicPr>
        <p:blipFill>
          <a:blip r:embed="rId2"/>
          <a:stretch>
            <a:fillRect/>
          </a:stretch>
        </p:blipFill>
        <p:spPr>
          <a:xfrm>
            <a:off x="1364900" y="3673726"/>
            <a:ext cx="6308842" cy="3184274"/>
          </a:xfrm>
          <a:prstGeom prst="rect">
            <a:avLst/>
          </a:prstGeom>
        </p:spPr>
      </p:pic>
    </p:spTree>
    <p:extLst>
      <p:ext uri="{BB962C8B-B14F-4D97-AF65-F5344CB8AC3E}">
        <p14:creationId xmlns:p14="http://schemas.microsoft.com/office/powerpoint/2010/main" val="15498246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Then and now…</a:t>
            </a:r>
            <a:endParaRPr lang="en-US" dirty="0"/>
          </a:p>
        </p:txBody>
      </p:sp>
      <p:sp>
        <p:nvSpPr>
          <p:cNvPr id="3" name="Content Placeholder 2"/>
          <p:cNvSpPr>
            <a:spLocks noGrp="1"/>
          </p:cNvSpPr>
          <p:nvPr>
            <p:ph idx="1"/>
          </p:nvPr>
        </p:nvSpPr>
        <p:spPr/>
        <p:txBody>
          <a:bodyPr/>
          <a:lstStyle/>
          <a:p>
            <a:r>
              <a:rPr lang="en-US" b="1" u="sng" dirty="0" smtClean="0"/>
              <a:t>Then</a:t>
            </a:r>
            <a:r>
              <a:rPr lang="en-US" dirty="0" smtClean="0"/>
              <a:t>: In </a:t>
            </a:r>
            <a:r>
              <a:rPr lang="en-US" dirty="0"/>
              <a:t>the 1990s, </a:t>
            </a:r>
            <a:r>
              <a:rPr lang="en-US" b="1" dirty="0"/>
              <a:t>culture and art had to </a:t>
            </a:r>
            <a:r>
              <a:rPr lang="en-US" b="1" dirty="0" smtClean="0"/>
              <a:t>be brought </a:t>
            </a:r>
            <a:r>
              <a:rPr lang="en-US" b="1" dirty="0"/>
              <a:t>to the internet</a:t>
            </a:r>
            <a:r>
              <a:rPr lang="en-US" b="1" dirty="0" smtClean="0">
                <a:effectLst/>
              </a:rPr>
              <a:t>  </a:t>
            </a:r>
          </a:p>
          <a:p>
            <a:r>
              <a:rPr lang="en-US" b="1" u="sng" dirty="0" smtClean="0"/>
              <a:t>Now</a:t>
            </a:r>
            <a:r>
              <a:rPr lang="en-US" dirty="0" smtClean="0"/>
              <a:t>: the </a:t>
            </a:r>
            <a:r>
              <a:rPr lang="en-US" dirty="0"/>
              <a:t>current </a:t>
            </a:r>
            <a:r>
              <a:rPr lang="en-US" b="1" dirty="0"/>
              <a:t>post-digital and post-internet era</a:t>
            </a:r>
            <a:r>
              <a:rPr lang="en-US" dirty="0"/>
              <a:t>, the internet environment is like nature: it surrounds us</a:t>
            </a:r>
            <a:r>
              <a:rPr lang="en-US" dirty="0" smtClean="0">
                <a:effectLst/>
              </a:rPr>
              <a:t> </a:t>
            </a:r>
          </a:p>
          <a:p>
            <a:r>
              <a:rPr lang="en-US" b="1" u="sng" dirty="0" smtClean="0"/>
              <a:t>Now</a:t>
            </a:r>
            <a:r>
              <a:rPr lang="en-US" b="1" dirty="0" smtClean="0"/>
              <a:t>: Net as an </a:t>
            </a:r>
            <a:r>
              <a:rPr lang="en-US" b="1" dirty="0"/>
              <a:t>environment </a:t>
            </a:r>
            <a:r>
              <a:rPr lang="en-US" dirty="0"/>
              <a:t>where people live their everyday lives</a:t>
            </a:r>
            <a:r>
              <a:rPr lang="en-US" dirty="0" smtClean="0">
                <a:effectLst/>
              </a:rPr>
              <a:t> </a:t>
            </a:r>
            <a:endParaRPr lang="en-US" dirty="0"/>
          </a:p>
        </p:txBody>
      </p:sp>
    </p:spTree>
    <p:extLst>
      <p:ext uri="{BB962C8B-B14F-4D97-AF65-F5344CB8AC3E}">
        <p14:creationId xmlns:p14="http://schemas.microsoft.com/office/powerpoint/2010/main" val="93835155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 discourse? </a:t>
            </a:r>
          </a:p>
        </p:txBody>
      </p:sp>
      <p:sp>
        <p:nvSpPr>
          <p:cNvPr id="3" name="Content Placeholder 2"/>
          <p:cNvSpPr>
            <a:spLocks noGrp="1"/>
          </p:cNvSpPr>
          <p:nvPr>
            <p:ph idx="1"/>
          </p:nvPr>
        </p:nvSpPr>
        <p:spPr/>
        <p:txBody>
          <a:bodyPr>
            <a:normAutofit lnSpcReduction="10000"/>
          </a:bodyPr>
          <a:lstStyle/>
          <a:p>
            <a:r>
              <a:rPr lang="en-US" b="1" dirty="0" err="1" smtClean="0"/>
              <a:t>Bourriaud</a:t>
            </a:r>
            <a:r>
              <a:rPr lang="en-US" b="1" dirty="0" smtClean="0"/>
              <a:t>: </a:t>
            </a:r>
            <a:r>
              <a:rPr lang="en-US" dirty="0" smtClean="0"/>
              <a:t>technological </a:t>
            </a:r>
            <a:r>
              <a:rPr lang="en-US" dirty="0"/>
              <a:t>impacts on contemporary art </a:t>
            </a:r>
            <a:r>
              <a:rPr lang="en-US" dirty="0" smtClean="0"/>
              <a:t>is indirect</a:t>
            </a:r>
            <a:r>
              <a:rPr lang="en-US" dirty="0"/>
              <a:t>, in the same way as photography influenced impressionism </a:t>
            </a:r>
            <a:endParaRPr lang="en-US" dirty="0" smtClean="0"/>
          </a:p>
          <a:p>
            <a:r>
              <a:rPr lang="en-US" b="1" dirty="0" err="1" smtClean="0"/>
              <a:t>Weibel</a:t>
            </a:r>
            <a:r>
              <a:rPr lang="en-US" dirty="0" smtClean="0"/>
              <a:t>: </a:t>
            </a:r>
            <a:r>
              <a:rPr lang="en-US" dirty="0"/>
              <a:t>the new media has had an impact on the entire new art situation, including traditional arts </a:t>
            </a:r>
            <a:endParaRPr lang="en-US" dirty="0" smtClean="0"/>
          </a:p>
          <a:p>
            <a:r>
              <a:rPr lang="en-US" dirty="0"/>
              <a:t>The term ‘modern art’ has been replaced by ‘contemporary art’, primarily because of the influences of new technology. </a:t>
            </a:r>
          </a:p>
        </p:txBody>
      </p:sp>
    </p:spTree>
    <p:extLst>
      <p:ext uri="{BB962C8B-B14F-4D97-AF65-F5344CB8AC3E}">
        <p14:creationId xmlns:p14="http://schemas.microsoft.com/office/powerpoint/2010/main" val="19232164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as a different environment</a:t>
            </a:r>
            <a:endParaRPr lang="en-US" dirty="0"/>
          </a:p>
        </p:txBody>
      </p:sp>
      <p:sp>
        <p:nvSpPr>
          <p:cNvPr id="3" name="Content Placeholder 2"/>
          <p:cNvSpPr>
            <a:spLocks noGrp="1"/>
          </p:cNvSpPr>
          <p:nvPr>
            <p:ph idx="1"/>
          </p:nvPr>
        </p:nvSpPr>
        <p:spPr>
          <a:xfrm>
            <a:off x="457200" y="1600200"/>
            <a:ext cx="8229600" cy="4779686"/>
          </a:xfrm>
        </p:spPr>
        <p:txBody>
          <a:bodyPr>
            <a:normAutofit fontScale="92500"/>
          </a:bodyPr>
          <a:lstStyle/>
          <a:p>
            <a:r>
              <a:rPr lang="en-US" dirty="0"/>
              <a:t>The digital environment is </a:t>
            </a:r>
            <a:r>
              <a:rPr lang="en-US" b="1" dirty="0"/>
              <a:t>not just the transfer medium</a:t>
            </a:r>
            <a:r>
              <a:rPr lang="en-US" dirty="0"/>
              <a:t>, the mediator medium, the re-</a:t>
            </a:r>
            <a:r>
              <a:rPr lang="en-US" dirty="0" smtClean="0"/>
              <a:t>mediator.</a:t>
            </a:r>
          </a:p>
          <a:p>
            <a:r>
              <a:rPr lang="en-US" dirty="0" smtClean="0"/>
              <a:t>The art </a:t>
            </a:r>
            <a:r>
              <a:rPr lang="en-US" dirty="0"/>
              <a:t>forms emerging on these platform (interactive art, net art, software art, </a:t>
            </a:r>
            <a:r>
              <a:rPr lang="en-US" dirty="0" err="1"/>
              <a:t>telecommunicative</a:t>
            </a:r>
            <a:r>
              <a:rPr lang="en-US" dirty="0"/>
              <a:t> art, </a:t>
            </a:r>
            <a:r>
              <a:rPr lang="en-US" dirty="0" err="1"/>
              <a:t>bioart</a:t>
            </a:r>
            <a:r>
              <a:rPr lang="en-US" dirty="0"/>
              <a:t> and other hybrid formats) also possess </a:t>
            </a:r>
            <a:r>
              <a:rPr lang="en-US" b="1" dirty="0"/>
              <a:t>their own set of </a:t>
            </a:r>
            <a:r>
              <a:rPr lang="en-US" b="1" dirty="0" smtClean="0"/>
              <a:t>rules</a:t>
            </a:r>
            <a:r>
              <a:rPr lang="en-US" dirty="0" smtClean="0"/>
              <a:t>.</a:t>
            </a:r>
          </a:p>
          <a:p>
            <a:r>
              <a:rPr lang="en-US" dirty="0"/>
              <a:t>A</a:t>
            </a:r>
            <a:r>
              <a:rPr lang="en-US" dirty="0" smtClean="0"/>
              <a:t> </a:t>
            </a:r>
            <a:r>
              <a:rPr lang="en-US" b="1" dirty="0"/>
              <a:t>different kind of playing field </a:t>
            </a:r>
            <a:r>
              <a:rPr lang="en-US" dirty="0"/>
              <a:t>where the previous conventions of physical art and reality are no longer valid </a:t>
            </a:r>
            <a:r>
              <a:rPr lang="en-US" dirty="0" smtClean="0"/>
              <a:t> </a:t>
            </a:r>
            <a:endParaRPr lang="en-US" dirty="0"/>
          </a:p>
        </p:txBody>
      </p:sp>
    </p:spTree>
    <p:extLst>
      <p:ext uri="{BB962C8B-B14F-4D97-AF65-F5344CB8AC3E}">
        <p14:creationId xmlns:p14="http://schemas.microsoft.com/office/powerpoint/2010/main" val="377813385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a:t>backlash known as ‘post-internet’ </a:t>
            </a:r>
          </a:p>
        </p:txBody>
      </p:sp>
      <p:sp>
        <p:nvSpPr>
          <p:cNvPr id="3" name="Content Placeholder 2"/>
          <p:cNvSpPr>
            <a:spLocks noGrp="1"/>
          </p:cNvSpPr>
          <p:nvPr>
            <p:ph idx="1"/>
          </p:nvPr>
        </p:nvSpPr>
        <p:spPr/>
        <p:txBody>
          <a:bodyPr>
            <a:normAutofit lnSpcReduction="10000"/>
          </a:bodyPr>
          <a:lstStyle/>
          <a:p>
            <a:r>
              <a:rPr lang="en-US" dirty="0"/>
              <a:t>Requirements for technical skills in the 1990ies and </a:t>
            </a:r>
            <a:r>
              <a:rPr lang="en-US" dirty="0" smtClean="0"/>
              <a:t>now</a:t>
            </a:r>
          </a:p>
          <a:p>
            <a:r>
              <a:rPr lang="en-US" dirty="0" smtClean="0"/>
              <a:t>the </a:t>
            </a:r>
            <a:r>
              <a:rPr lang="en-US" b="1" dirty="0"/>
              <a:t>cognitive abilities </a:t>
            </a:r>
            <a:r>
              <a:rPr lang="en-US" dirty="0"/>
              <a:t>of creative </a:t>
            </a:r>
            <a:r>
              <a:rPr lang="en-US" dirty="0" smtClean="0"/>
              <a:t>people are not sufficient for complex technical solutions </a:t>
            </a:r>
          </a:p>
          <a:p>
            <a:r>
              <a:rPr lang="en-US" dirty="0" smtClean="0"/>
              <a:t>“art market” as a engine for object-based art trends</a:t>
            </a:r>
          </a:p>
          <a:p>
            <a:r>
              <a:rPr lang="en-US" dirty="0"/>
              <a:t>“art market” </a:t>
            </a:r>
            <a:r>
              <a:rPr lang="en-US" dirty="0" smtClean="0"/>
              <a:t>need constant refreshment, why not through the </a:t>
            </a:r>
            <a:r>
              <a:rPr lang="en-US" b="1" dirty="0" smtClean="0"/>
              <a:t>physical internet-influenced art</a:t>
            </a:r>
          </a:p>
        </p:txBody>
      </p:sp>
    </p:spTree>
    <p:extLst>
      <p:ext uri="{BB962C8B-B14F-4D97-AF65-F5344CB8AC3E}">
        <p14:creationId xmlns:p14="http://schemas.microsoft.com/office/powerpoint/2010/main" val="82810057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Hypothesis: </a:t>
            </a:r>
          </a:p>
        </p:txBody>
      </p:sp>
      <p:sp>
        <p:nvSpPr>
          <p:cNvPr id="3" name="Content Placeholder 2"/>
          <p:cNvSpPr>
            <a:spLocks noGrp="1"/>
          </p:cNvSpPr>
          <p:nvPr>
            <p:ph idx="1"/>
          </p:nvPr>
        </p:nvSpPr>
        <p:spPr/>
        <p:txBody>
          <a:bodyPr/>
          <a:lstStyle/>
          <a:p>
            <a:r>
              <a:rPr lang="en-US" dirty="0" smtClean="0"/>
              <a:t>the </a:t>
            </a:r>
            <a:r>
              <a:rPr lang="en-US" dirty="0"/>
              <a:t>whole the post-internet art movement can be viewed </a:t>
            </a:r>
            <a:r>
              <a:rPr lang="en-US" b="1" dirty="0"/>
              <a:t>as a reaction against the specially skilled, cognitive demands of technical art </a:t>
            </a:r>
            <a:r>
              <a:rPr lang="en-US" dirty="0"/>
              <a:t>and at the same time accommodate the system of contemporary art: producing physical </a:t>
            </a:r>
            <a:r>
              <a:rPr lang="en-US" dirty="0" err="1"/>
              <a:t>artefacts</a:t>
            </a:r>
            <a:r>
              <a:rPr lang="en-US" dirty="0"/>
              <a:t>. </a:t>
            </a:r>
          </a:p>
        </p:txBody>
      </p:sp>
    </p:spTree>
    <p:extLst>
      <p:ext uri="{BB962C8B-B14F-4D97-AF65-F5344CB8AC3E}">
        <p14:creationId xmlns:p14="http://schemas.microsoft.com/office/powerpoint/2010/main" val="370496173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6097"/>
            <a:ext cx="8229600" cy="4525963"/>
          </a:xfrm>
        </p:spPr>
        <p:txBody>
          <a:bodyPr/>
          <a:lstStyle/>
          <a:p>
            <a:r>
              <a:rPr lang="en-US" b="1" dirty="0"/>
              <a:t>Marisa Olson </a:t>
            </a:r>
            <a:r>
              <a:rPr lang="en-US" dirty="0"/>
              <a:t>in </a:t>
            </a:r>
            <a:r>
              <a:rPr lang="en-US" dirty="0" smtClean="0"/>
              <a:t>2006:</a:t>
            </a:r>
          </a:p>
          <a:p>
            <a:r>
              <a:rPr lang="en-US" dirty="0"/>
              <a:t>‘internet-engaged art’, or net-influenced visual art. </a:t>
            </a:r>
            <a:endParaRPr lang="en-US" dirty="0" smtClean="0"/>
          </a:p>
          <a:p>
            <a:r>
              <a:rPr lang="en-US" dirty="0" smtClean="0"/>
              <a:t>2014: </a:t>
            </a:r>
            <a:r>
              <a:rPr lang="en-US" dirty="0"/>
              <a:t>“Today I use the term more broadly to think about the social conditions of life in network culture.</a:t>
            </a:r>
            <a:r>
              <a:rPr lang="en-US" dirty="0" smtClean="0"/>
              <a:t>”</a:t>
            </a:r>
            <a:endParaRPr lang="en-US" dirty="0"/>
          </a:p>
        </p:txBody>
      </p:sp>
      <p:pic>
        <p:nvPicPr>
          <p:cNvPr id="4" name="Picture 3"/>
          <p:cNvPicPr>
            <a:picLocks noChangeAspect="1"/>
          </p:cNvPicPr>
          <p:nvPr/>
        </p:nvPicPr>
        <p:blipFill>
          <a:blip r:embed="rId2"/>
          <a:stretch>
            <a:fillRect/>
          </a:stretch>
        </p:blipFill>
        <p:spPr>
          <a:xfrm>
            <a:off x="0" y="3583122"/>
            <a:ext cx="9144000" cy="3044363"/>
          </a:xfrm>
          <a:prstGeom prst="rect">
            <a:avLst/>
          </a:prstGeom>
        </p:spPr>
      </p:pic>
    </p:spTree>
    <p:extLst>
      <p:ext uri="{BB962C8B-B14F-4D97-AF65-F5344CB8AC3E}">
        <p14:creationId xmlns:p14="http://schemas.microsoft.com/office/powerpoint/2010/main" val="49000087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32635"/>
            <a:ext cx="8229600" cy="4525963"/>
          </a:xfrm>
        </p:spPr>
        <p:txBody>
          <a:bodyPr/>
          <a:lstStyle/>
          <a:p>
            <a:r>
              <a:rPr lang="en-US" b="1" dirty="0"/>
              <a:t>Constant </a:t>
            </a:r>
            <a:r>
              <a:rPr lang="en-US" b="1" dirty="0" err="1"/>
              <a:t>Dullaart</a:t>
            </a:r>
            <a:r>
              <a:rPr lang="en-US" dirty="0"/>
              <a:t>: </a:t>
            </a:r>
            <a:endParaRPr lang="en-US" dirty="0" smtClean="0"/>
          </a:p>
          <a:p>
            <a:r>
              <a:rPr lang="en-US" dirty="0" smtClean="0"/>
              <a:t>“</a:t>
            </a:r>
            <a:r>
              <a:rPr lang="en-US" dirty="0"/>
              <a:t>A conventional, perhaps even nostalgic object-oriented art practice, based on commercial aesthetics propagated on social networks and in advertising.</a:t>
            </a:r>
            <a:r>
              <a:rPr lang="en-US" dirty="0" smtClean="0"/>
              <a:t>” (2014)</a:t>
            </a:r>
            <a:endParaRPr lang="en-US" dirty="0"/>
          </a:p>
        </p:txBody>
      </p:sp>
      <p:pic>
        <p:nvPicPr>
          <p:cNvPr id="4" name="Picture 3"/>
          <p:cNvPicPr>
            <a:picLocks noChangeAspect="1"/>
          </p:cNvPicPr>
          <p:nvPr/>
        </p:nvPicPr>
        <p:blipFill>
          <a:blip r:embed="rId2"/>
          <a:stretch>
            <a:fillRect/>
          </a:stretch>
        </p:blipFill>
        <p:spPr>
          <a:xfrm>
            <a:off x="1542272" y="3998140"/>
            <a:ext cx="5700352" cy="2908502"/>
          </a:xfrm>
          <a:prstGeom prst="rect">
            <a:avLst/>
          </a:prstGeom>
        </p:spPr>
      </p:pic>
    </p:spTree>
    <p:extLst>
      <p:ext uri="{BB962C8B-B14F-4D97-AF65-F5344CB8AC3E}">
        <p14:creationId xmlns:p14="http://schemas.microsoft.com/office/powerpoint/2010/main" val="62966402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Brian </a:t>
            </a:r>
            <a:r>
              <a:rPr lang="en-US" b="1" dirty="0" err="1"/>
              <a:t>Droitcour</a:t>
            </a:r>
            <a:r>
              <a:rPr lang="en-US" dirty="0"/>
              <a:t>: </a:t>
            </a:r>
            <a:endParaRPr lang="en-US" dirty="0" smtClean="0"/>
          </a:p>
          <a:p>
            <a:r>
              <a:rPr lang="en-US" dirty="0" smtClean="0"/>
              <a:t>…</a:t>
            </a:r>
            <a:r>
              <a:rPr lang="en-US" dirty="0"/>
              <a:t>post-internet art does to art what porn does to sex </a:t>
            </a:r>
            <a:r>
              <a:rPr lang="en-US" dirty="0" smtClean="0"/>
              <a:t>… (2014)</a:t>
            </a:r>
            <a:endParaRPr lang="en-US" dirty="0"/>
          </a:p>
        </p:txBody>
      </p:sp>
      <p:pic>
        <p:nvPicPr>
          <p:cNvPr id="4" name="Picture 3"/>
          <p:cNvPicPr>
            <a:picLocks noChangeAspect="1"/>
          </p:cNvPicPr>
          <p:nvPr/>
        </p:nvPicPr>
        <p:blipFill>
          <a:blip r:embed="rId2"/>
          <a:stretch>
            <a:fillRect/>
          </a:stretch>
        </p:blipFill>
        <p:spPr>
          <a:xfrm>
            <a:off x="3544497" y="4302185"/>
            <a:ext cx="1739900" cy="1536700"/>
          </a:xfrm>
          <a:prstGeom prst="rect">
            <a:avLst/>
          </a:prstGeom>
        </p:spPr>
      </p:pic>
    </p:spTree>
    <p:extLst>
      <p:ext uri="{BB962C8B-B14F-4D97-AF65-F5344CB8AC3E}">
        <p14:creationId xmlns:p14="http://schemas.microsoft.com/office/powerpoint/2010/main" val="67207500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Lauren Cornell</a:t>
            </a:r>
            <a:r>
              <a:rPr lang="en-US" dirty="0"/>
              <a:t> </a:t>
            </a:r>
            <a:r>
              <a:rPr lang="en-US" dirty="0" smtClean="0"/>
              <a:t>:</a:t>
            </a:r>
          </a:p>
          <a:p>
            <a:r>
              <a:rPr lang="en-US" dirty="0" smtClean="0"/>
              <a:t>‘</a:t>
            </a:r>
            <a:r>
              <a:rPr lang="en-US" dirty="0"/>
              <a:t>post-internet art’ was an attempt to recapture internet art for gallery culture</a:t>
            </a:r>
            <a:r>
              <a:rPr lang="en-US" dirty="0" smtClean="0"/>
              <a:t>.</a:t>
            </a:r>
            <a:r>
              <a:rPr lang="en-US" dirty="0"/>
              <a:t> </a:t>
            </a:r>
            <a:r>
              <a:rPr lang="en-US" dirty="0" smtClean="0"/>
              <a:t>(2014)</a:t>
            </a:r>
            <a:endParaRPr lang="en-US" dirty="0"/>
          </a:p>
        </p:txBody>
      </p:sp>
      <p:pic>
        <p:nvPicPr>
          <p:cNvPr id="4" name="Picture 3"/>
          <p:cNvPicPr>
            <a:picLocks noChangeAspect="1"/>
          </p:cNvPicPr>
          <p:nvPr/>
        </p:nvPicPr>
        <p:blipFill>
          <a:blip r:embed="rId2"/>
          <a:stretch>
            <a:fillRect/>
          </a:stretch>
        </p:blipFill>
        <p:spPr>
          <a:xfrm>
            <a:off x="1714500" y="4205405"/>
            <a:ext cx="5702300" cy="2425700"/>
          </a:xfrm>
          <a:prstGeom prst="rect">
            <a:avLst/>
          </a:prstGeom>
        </p:spPr>
      </p:pic>
    </p:spTree>
    <p:extLst>
      <p:ext uri="{BB962C8B-B14F-4D97-AF65-F5344CB8AC3E}">
        <p14:creationId xmlns:p14="http://schemas.microsoft.com/office/powerpoint/2010/main" val="317638582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9881"/>
            <a:ext cx="8229600" cy="4525963"/>
          </a:xfrm>
        </p:spPr>
        <p:txBody>
          <a:bodyPr/>
          <a:lstStyle/>
          <a:p>
            <a:r>
              <a:rPr lang="en-US" b="1" dirty="0"/>
              <a:t>Christiane Paul</a:t>
            </a:r>
            <a:r>
              <a:rPr lang="en-US" dirty="0"/>
              <a:t>: </a:t>
            </a:r>
            <a:r>
              <a:rPr lang="en-US" dirty="0" smtClean="0"/>
              <a:t>“Post</a:t>
            </a:r>
            <a:r>
              <a:rPr lang="en-US" dirty="0"/>
              <a:t>-internet works fare much better on the art market than ‘new media art’ per se, but I think this success can be attributed more to the fact that </a:t>
            </a:r>
            <a:r>
              <a:rPr lang="en-US" b="1" dirty="0"/>
              <a:t>it largely takes the form of objects</a:t>
            </a:r>
            <a:r>
              <a:rPr lang="en-US" dirty="0"/>
              <a:t> rather than the post-internet discussion.</a:t>
            </a:r>
            <a:r>
              <a:rPr lang="en-US" dirty="0" smtClean="0"/>
              <a:t>” (2014)</a:t>
            </a:r>
            <a:endParaRPr lang="en-US" dirty="0"/>
          </a:p>
        </p:txBody>
      </p:sp>
      <p:pic>
        <p:nvPicPr>
          <p:cNvPr id="6" name="Picture 5"/>
          <p:cNvPicPr>
            <a:picLocks noChangeAspect="1"/>
          </p:cNvPicPr>
          <p:nvPr/>
        </p:nvPicPr>
        <p:blipFill>
          <a:blip r:embed="rId2"/>
          <a:stretch>
            <a:fillRect/>
          </a:stretch>
        </p:blipFill>
        <p:spPr>
          <a:xfrm>
            <a:off x="1170208" y="4868064"/>
            <a:ext cx="2609252" cy="1989935"/>
          </a:xfrm>
          <a:prstGeom prst="rect">
            <a:avLst/>
          </a:prstGeom>
        </p:spPr>
      </p:pic>
      <p:pic>
        <p:nvPicPr>
          <p:cNvPr id="7" name="Picture 6"/>
          <p:cNvPicPr>
            <a:picLocks noChangeAspect="1"/>
          </p:cNvPicPr>
          <p:nvPr/>
        </p:nvPicPr>
        <p:blipFill>
          <a:blip r:embed="rId3"/>
          <a:stretch>
            <a:fillRect/>
          </a:stretch>
        </p:blipFill>
        <p:spPr>
          <a:xfrm>
            <a:off x="4096986" y="4868064"/>
            <a:ext cx="4107430" cy="1989935"/>
          </a:xfrm>
          <a:prstGeom prst="rect">
            <a:avLst/>
          </a:prstGeom>
        </p:spPr>
      </p:pic>
    </p:spTree>
    <p:extLst>
      <p:ext uri="{BB962C8B-B14F-4D97-AF65-F5344CB8AC3E}">
        <p14:creationId xmlns:p14="http://schemas.microsoft.com/office/powerpoint/2010/main" val="392294659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4999"/>
            <a:ext cx="8229600" cy="5112287"/>
          </a:xfrm>
        </p:spPr>
        <p:txBody>
          <a:bodyPr>
            <a:normAutofit lnSpcReduction="10000"/>
          </a:bodyPr>
          <a:lstStyle/>
          <a:p>
            <a:r>
              <a:rPr lang="en-US" b="1" dirty="0"/>
              <a:t>Christiane Paul</a:t>
            </a:r>
            <a:r>
              <a:rPr lang="en-US" dirty="0"/>
              <a:t>: </a:t>
            </a:r>
            <a:r>
              <a:rPr lang="en-US" dirty="0" smtClean="0"/>
              <a:t>“</a:t>
            </a:r>
            <a:r>
              <a:rPr lang="en-US" dirty="0"/>
              <a:t>I think it would be highly problematic to claim that there is a progression from Internet art to post-</a:t>
            </a:r>
            <a:r>
              <a:rPr lang="en-US" dirty="0" smtClean="0"/>
              <a:t>internet art</a:t>
            </a:r>
            <a:r>
              <a:rPr lang="en-US" dirty="0"/>
              <a:t>.”</a:t>
            </a:r>
            <a:r>
              <a:rPr lang="en-US" dirty="0" smtClean="0"/>
              <a:t>(2014)</a:t>
            </a:r>
          </a:p>
          <a:p>
            <a:r>
              <a:rPr lang="en-US" b="1" dirty="0"/>
              <a:t>Lance </a:t>
            </a:r>
            <a:r>
              <a:rPr lang="en-US" b="1" dirty="0" err="1"/>
              <a:t>Wakeling</a:t>
            </a:r>
            <a:r>
              <a:rPr lang="en-US" dirty="0"/>
              <a:t>: “I think post-internet is the morning after the honeymoon of the marriage between the digital and the real. It is a fleeting, temporal marker for the beauty and horror that will follow.”</a:t>
            </a:r>
            <a:r>
              <a:rPr lang="en-US" dirty="0" smtClean="0"/>
              <a:t>(2014)</a:t>
            </a:r>
          </a:p>
          <a:p>
            <a:pPr lvl="1"/>
            <a:r>
              <a:rPr lang="en-US" sz="2000" dirty="0" smtClean="0"/>
              <a:t>All quotes from: </a:t>
            </a:r>
            <a:r>
              <a:rPr lang="en-US" sz="2000" b="1" dirty="0"/>
              <a:t>Art Post-Internet</a:t>
            </a:r>
            <a:r>
              <a:rPr lang="en-US" sz="2000" dirty="0"/>
              <a:t>. Catalogue. Edited by Karen </a:t>
            </a:r>
            <a:r>
              <a:rPr lang="en-US" sz="2000" dirty="0" err="1"/>
              <a:t>Archey</a:t>
            </a:r>
            <a:r>
              <a:rPr lang="en-US" sz="2000" dirty="0"/>
              <a:t> and Robin </a:t>
            </a:r>
            <a:r>
              <a:rPr lang="en-US" sz="2000" dirty="0" err="1"/>
              <a:t>Peckham</a:t>
            </a:r>
            <a:r>
              <a:rPr lang="en-US" sz="2000" dirty="0"/>
              <a:t>. </a:t>
            </a:r>
            <a:r>
              <a:rPr lang="en-US" sz="2000" dirty="0" err="1"/>
              <a:t>Ullens</a:t>
            </a:r>
            <a:r>
              <a:rPr lang="en-US" sz="2000" dirty="0"/>
              <a:t> Center for Contemporary Art in Beijing, 2014, 95, available online at http://post-</a:t>
            </a:r>
            <a:r>
              <a:rPr lang="en-US" sz="2000" dirty="0" err="1"/>
              <a:t>inter.net</a:t>
            </a:r>
            <a:r>
              <a:rPr lang="en-US" sz="2000" dirty="0"/>
              <a:t>/ </a:t>
            </a:r>
          </a:p>
        </p:txBody>
      </p:sp>
    </p:spTree>
    <p:extLst>
      <p:ext uri="{BB962C8B-B14F-4D97-AF65-F5344CB8AC3E}">
        <p14:creationId xmlns:p14="http://schemas.microsoft.com/office/powerpoint/2010/main" val="4836347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a:t>
            </a:r>
            <a:r>
              <a:rPr lang="en-US" dirty="0" err="1" smtClean="0"/>
              <a:t>et.art</a:t>
            </a:r>
            <a:endParaRPr lang="en-US" dirty="0"/>
          </a:p>
        </p:txBody>
      </p:sp>
      <p:sp>
        <p:nvSpPr>
          <p:cNvPr id="3" name="Content Placeholder 2"/>
          <p:cNvSpPr>
            <a:spLocks noGrp="1"/>
          </p:cNvSpPr>
          <p:nvPr>
            <p:ph idx="1"/>
          </p:nvPr>
        </p:nvSpPr>
        <p:spPr>
          <a:xfrm>
            <a:off x="457200" y="1600200"/>
            <a:ext cx="8229600" cy="5077655"/>
          </a:xfrm>
        </p:spPr>
        <p:txBody>
          <a:bodyPr>
            <a:normAutofit/>
          </a:bodyPr>
          <a:lstStyle/>
          <a:p>
            <a:r>
              <a:rPr lang="en-US" dirty="0"/>
              <a:t>The term ‘net art’ was coined around 1996</a:t>
            </a:r>
            <a:r>
              <a:rPr lang="en-US" dirty="0" smtClean="0">
                <a:effectLst/>
              </a:rPr>
              <a:t> </a:t>
            </a:r>
          </a:p>
          <a:p>
            <a:r>
              <a:rPr lang="en-US" dirty="0" smtClean="0"/>
              <a:t>1995: </a:t>
            </a:r>
            <a:r>
              <a:rPr lang="en-US" b="1" dirty="0" err="1" smtClean="0"/>
              <a:t>Ćosić</a:t>
            </a:r>
            <a:r>
              <a:rPr lang="en-US" b="1" dirty="0" smtClean="0"/>
              <a:t> got an e-mail (</a:t>
            </a:r>
            <a:r>
              <a:rPr lang="en-US" b="1" dirty="0" err="1" smtClean="0"/>
              <a:t>Shulgin</a:t>
            </a:r>
            <a:r>
              <a:rPr lang="en-US" b="1" dirty="0" smtClean="0"/>
              <a:t>)</a:t>
            </a:r>
            <a:endParaRPr lang="en-US" dirty="0" smtClean="0"/>
          </a:p>
          <a:p>
            <a:r>
              <a:rPr lang="et-EE" dirty="0" smtClean="0"/>
              <a:t>“[</a:t>
            </a:r>
            <a:r>
              <a:rPr lang="et-EE" dirty="0"/>
              <a:t>...] J8~g#|\;Net. Art{-^s1 [...</a:t>
            </a:r>
            <a:r>
              <a:rPr lang="et-EE" dirty="0" smtClean="0"/>
              <a:t>]”</a:t>
            </a:r>
            <a:endParaRPr lang="en-US" dirty="0" smtClean="0">
              <a:effectLst/>
            </a:endParaRPr>
          </a:p>
          <a:p>
            <a:r>
              <a:rPr lang="en-US" sz="2800" dirty="0"/>
              <a:t>most significant names </a:t>
            </a:r>
            <a:r>
              <a:rPr lang="en-US" sz="2800" dirty="0" smtClean="0"/>
              <a:t>were </a:t>
            </a:r>
            <a:r>
              <a:rPr lang="en-US" sz="2800" b="1" dirty="0"/>
              <a:t>Alexei </a:t>
            </a:r>
            <a:r>
              <a:rPr lang="en-US" sz="2800" b="1" dirty="0" err="1"/>
              <a:t>Shulgin</a:t>
            </a:r>
            <a:r>
              <a:rPr lang="en-US" sz="2800" b="1" dirty="0"/>
              <a:t>, </a:t>
            </a:r>
            <a:r>
              <a:rPr lang="en-US" sz="2800" b="1" dirty="0" err="1"/>
              <a:t>Olia</a:t>
            </a:r>
            <a:r>
              <a:rPr lang="en-US" sz="2800" b="1" dirty="0"/>
              <a:t> </a:t>
            </a:r>
            <a:r>
              <a:rPr lang="en-US" sz="2800" b="1" dirty="0" err="1"/>
              <a:t>Lialina</a:t>
            </a:r>
            <a:r>
              <a:rPr lang="en-US" sz="2800" dirty="0"/>
              <a:t>, </a:t>
            </a:r>
            <a:r>
              <a:rPr lang="en-US" sz="2800" dirty="0" err="1"/>
              <a:t>Jodi.org</a:t>
            </a:r>
            <a:r>
              <a:rPr lang="en-US" sz="2800" dirty="0"/>
              <a:t> (</a:t>
            </a:r>
            <a:r>
              <a:rPr lang="en-US" sz="2800" b="1" dirty="0"/>
              <a:t>Joan </a:t>
            </a:r>
            <a:r>
              <a:rPr lang="en-US" sz="2800" b="1" dirty="0" err="1"/>
              <a:t>Heemskerk</a:t>
            </a:r>
            <a:r>
              <a:rPr lang="en-US" sz="2800" b="1" dirty="0"/>
              <a:t> and Dirk </a:t>
            </a:r>
            <a:r>
              <a:rPr lang="en-US" sz="2800" b="1" dirty="0" err="1"/>
              <a:t>Paesmans</a:t>
            </a:r>
            <a:r>
              <a:rPr lang="en-US" sz="2800" dirty="0"/>
              <a:t>), </a:t>
            </a:r>
            <a:r>
              <a:rPr lang="en-US" sz="2800" b="1" dirty="0" err="1"/>
              <a:t>Vuc</a:t>
            </a:r>
            <a:r>
              <a:rPr lang="en-US" sz="2800" b="1" dirty="0"/>
              <a:t> </a:t>
            </a:r>
            <a:r>
              <a:rPr lang="en-US" sz="2800" b="1" dirty="0" err="1"/>
              <a:t>Ćosić</a:t>
            </a:r>
            <a:r>
              <a:rPr lang="en-US" sz="2800" b="1" dirty="0"/>
              <a:t>, Graham Harwood </a:t>
            </a:r>
            <a:r>
              <a:rPr lang="en-US" sz="2800" dirty="0"/>
              <a:t>and </a:t>
            </a:r>
            <a:r>
              <a:rPr lang="en-US" sz="2800" b="1" dirty="0"/>
              <a:t>Heath Bunting</a:t>
            </a:r>
            <a:r>
              <a:rPr lang="en-US" sz="2800" dirty="0"/>
              <a:t>, and the theoreticians </a:t>
            </a:r>
            <a:r>
              <a:rPr lang="en-US" sz="2800" b="1" dirty="0" err="1" smtClean="0"/>
              <a:t>Tilman</a:t>
            </a:r>
            <a:r>
              <a:rPr lang="en-US" sz="2800" b="1" dirty="0" smtClean="0"/>
              <a:t> </a:t>
            </a:r>
            <a:r>
              <a:rPr lang="en-US" sz="2800" b="1" dirty="0" err="1"/>
              <a:t>Baumgärtel</a:t>
            </a:r>
            <a:r>
              <a:rPr lang="en-US" sz="2800" b="1" dirty="0"/>
              <a:t>, Josephine </a:t>
            </a:r>
            <a:r>
              <a:rPr lang="en-US" sz="2800" b="1" dirty="0" err="1"/>
              <a:t>Bosma</a:t>
            </a:r>
            <a:r>
              <a:rPr lang="en-US" sz="2800" b="1" dirty="0"/>
              <a:t>, Geert </a:t>
            </a:r>
            <a:r>
              <a:rPr lang="en-US" sz="2800" b="1" dirty="0" err="1"/>
              <a:t>Lovink</a:t>
            </a:r>
            <a:r>
              <a:rPr lang="en-US" sz="2800" b="1" dirty="0"/>
              <a:t> and Pit Schultz </a:t>
            </a:r>
          </a:p>
        </p:txBody>
      </p:sp>
    </p:spTree>
    <p:extLst>
      <p:ext uri="{BB962C8B-B14F-4D97-AF65-F5344CB8AC3E}">
        <p14:creationId xmlns:p14="http://schemas.microsoft.com/office/powerpoint/2010/main" val="326563975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8229600" cy="4778008"/>
          </a:xfrm>
        </p:spPr>
        <p:txBody>
          <a:bodyPr/>
          <a:lstStyle/>
          <a:p>
            <a:r>
              <a:rPr lang="en-US" dirty="0"/>
              <a:t>it is positive that post-internet has introduced </a:t>
            </a:r>
            <a:r>
              <a:rPr lang="en-US" b="1" dirty="0"/>
              <a:t>media-awareness </a:t>
            </a:r>
            <a:r>
              <a:rPr lang="en-US" dirty="0"/>
              <a:t>into the discussions of contemporary </a:t>
            </a:r>
            <a:r>
              <a:rPr lang="en-US" dirty="0" smtClean="0"/>
              <a:t>art </a:t>
            </a:r>
          </a:p>
          <a:p>
            <a:r>
              <a:rPr lang="en-US" dirty="0" smtClean="0"/>
              <a:t>After E. </a:t>
            </a:r>
            <a:r>
              <a:rPr lang="en-US" dirty="0" err="1" smtClean="0"/>
              <a:t>Shanken</a:t>
            </a:r>
            <a:r>
              <a:rPr lang="en-US" dirty="0" smtClean="0"/>
              <a:t> proposal for “</a:t>
            </a:r>
            <a:r>
              <a:rPr lang="en-US" b="1" dirty="0" smtClean="0"/>
              <a:t>hybrid discourse</a:t>
            </a:r>
            <a:r>
              <a:rPr lang="en-US" dirty="0" smtClean="0"/>
              <a:t>” hopefully something will follow.</a:t>
            </a:r>
          </a:p>
          <a:p>
            <a:r>
              <a:rPr lang="en-US" dirty="0" err="1" smtClean="0"/>
              <a:t>Net.art</a:t>
            </a:r>
            <a:r>
              <a:rPr lang="en-US" dirty="0" smtClean="0"/>
              <a:t>, 1994-2006 (?)</a:t>
            </a:r>
          </a:p>
          <a:p>
            <a:r>
              <a:rPr lang="en-US" dirty="0" smtClean="0"/>
              <a:t>Post-internet, 2006</a:t>
            </a:r>
            <a:r>
              <a:rPr lang="en-US" dirty="0"/>
              <a:t>- (?)</a:t>
            </a:r>
          </a:p>
          <a:p>
            <a:endParaRPr lang="en-US" dirty="0"/>
          </a:p>
        </p:txBody>
      </p:sp>
    </p:spTree>
    <p:extLst>
      <p:ext uri="{BB962C8B-B14F-4D97-AF65-F5344CB8AC3E}">
        <p14:creationId xmlns:p14="http://schemas.microsoft.com/office/powerpoint/2010/main" val="50765996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Thank you!</a:t>
            </a:r>
            <a:br>
              <a:rPr lang="en-US" dirty="0"/>
            </a:br>
            <a:endParaRPr lang="en-US" dirty="0"/>
          </a:p>
        </p:txBody>
      </p:sp>
      <p:sp>
        <p:nvSpPr>
          <p:cNvPr id="3" name="Content Placeholder 2"/>
          <p:cNvSpPr>
            <a:spLocks noGrp="1"/>
          </p:cNvSpPr>
          <p:nvPr>
            <p:ph idx="1"/>
          </p:nvPr>
        </p:nvSpPr>
        <p:spPr>
          <a:xfrm>
            <a:off x="457200" y="1600200"/>
            <a:ext cx="8229600" cy="4779686"/>
          </a:xfrm>
        </p:spPr>
        <p:txBody>
          <a:bodyPr>
            <a:normAutofit lnSpcReduction="10000"/>
          </a:bodyPr>
          <a:lstStyle/>
          <a:p>
            <a:pPr marL="0" indent="0">
              <a:buNone/>
            </a:pPr>
            <a:endParaRPr lang="en-US" dirty="0" smtClean="0"/>
          </a:p>
          <a:p>
            <a:pPr marL="0" indent="0">
              <a:buNone/>
            </a:pPr>
            <a:endParaRPr lang="en-US" dirty="0" smtClean="0"/>
          </a:p>
          <a:p>
            <a:pPr marL="0" indent="0">
              <a:buNone/>
            </a:pPr>
            <a:endParaRPr lang="en-US" dirty="0"/>
          </a:p>
          <a:p>
            <a:pPr marL="0" indent="0">
              <a:buNone/>
            </a:pPr>
            <a:r>
              <a:rPr lang="en-US" sz="2000" dirty="0" err="1" smtClean="0"/>
              <a:t>Raivo</a:t>
            </a:r>
            <a:r>
              <a:rPr lang="en-US" sz="2000" dirty="0" smtClean="0"/>
              <a:t> </a:t>
            </a:r>
            <a:r>
              <a:rPr lang="en-US" sz="2000" dirty="0" err="1" smtClean="0"/>
              <a:t>Kelomees</a:t>
            </a:r>
            <a:endParaRPr lang="en-US" sz="2000" dirty="0"/>
          </a:p>
          <a:p>
            <a:pPr marL="0" indent="0">
              <a:buNone/>
            </a:pPr>
            <a:r>
              <a:rPr lang="en-US" sz="2000" dirty="0" smtClean="0"/>
              <a:t>Estonian </a:t>
            </a:r>
            <a:r>
              <a:rPr lang="en-US" sz="2000" dirty="0"/>
              <a:t>Academy of Arts</a:t>
            </a:r>
          </a:p>
          <a:p>
            <a:pPr marL="0" indent="0">
              <a:buNone/>
            </a:pPr>
            <a:r>
              <a:rPr lang="en-US" sz="2000" dirty="0" smtClean="0">
                <a:hlinkClick r:id="rId2"/>
              </a:rPr>
              <a:t>offline</a:t>
            </a:r>
            <a:r>
              <a:rPr lang="en-US" sz="2000" dirty="0">
                <a:hlinkClick r:id="rId2"/>
              </a:rPr>
              <a:t>@</a:t>
            </a:r>
            <a:r>
              <a:rPr lang="en-US" sz="2000" dirty="0" smtClean="0">
                <a:hlinkClick r:id="rId2"/>
              </a:rPr>
              <a:t>online.ee</a:t>
            </a:r>
            <a:endParaRPr lang="en-US" sz="2000" dirty="0" smtClean="0"/>
          </a:p>
          <a:p>
            <a:pPr marL="0" indent="0">
              <a:buNone/>
            </a:pPr>
            <a:r>
              <a:rPr lang="en-US" sz="2000" b="1" dirty="0"/>
              <a:t>From Net Art to Post-Internet Art: The Cyclical Nature of Art Movements</a:t>
            </a:r>
            <a:r>
              <a:rPr lang="en-US" sz="2000" dirty="0"/>
              <a:t/>
            </a:r>
            <a:br>
              <a:rPr lang="en-US" sz="2000" dirty="0"/>
            </a:br>
            <a:endParaRPr lang="en-US" sz="2000" dirty="0" smtClean="0"/>
          </a:p>
          <a:p>
            <a:pPr marL="0" indent="0">
              <a:buNone/>
            </a:pPr>
            <a:endParaRPr lang="en-US" sz="2000" dirty="0"/>
          </a:p>
          <a:p>
            <a:pPr marL="0" indent="0">
              <a:buNone/>
            </a:pPr>
            <a:r>
              <a:rPr lang="en-US" sz="2000" dirty="0" smtClean="0"/>
              <a:t>First version of the article: From </a:t>
            </a:r>
            <a:r>
              <a:rPr lang="en-US" sz="2000" dirty="0"/>
              <a:t>Net Art to Post-Internet </a:t>
            </a:r>
            <a:r>
              <a:rPr lang="en-US" sz="2000" dirty="0" smtClean="0"/>
              <a:t>Art, Estonian Art, 2017</a:t>
            </a:r>
          </a:p>
          <a:p>
            <a:pPr marL="0" indent="0">
              <a:buNone/>
            </a:pPr>
            <a:r>
              <a:rPr lang="en-US" sz="2000" dirty="0" smtClean="0">
                <a:hlinkClick r:id="rId3"/>
              </a:rPr>
              <a:t>http</a:t>
            </a:r>
            <a:r>
              <a:rPr lang="en-US" sz="2000" dirty="0">
                <a:hlinkClick r:id="rId3"/>
              </a:rPr>
              <a:t>://www.estonianart.ee/art/from-net-art-to-post-internet-art/</a:t>
            </a:r>
            <a:r>
              <a:rPr lang="en-US" sz="2000" dirty="0"/>
              <a:t> </a:t>
            </a:r>
          </a:p>
          <a:p>
            <a:pPr marL="0" indent="0">
              <a:buNone/>
            </a:pPr>
            <a:endParaRPr lang="en-US" sz="2000" dirty="0"/>
          </a:p>
          <a:p>
            <a:endParaRPr lang="en-US" dirty="0"/>
          </a:p>
        </p:txBody>
      </p:sp>
    </p:spTree>
    <p:extLst>
      <p:ext uri="{BB962C8B-B14F-4D97-AF65-F5344CB8AC3E}">
        <p14:creationId xmlns:p14="http://schemas.microsoft.com/office/powerpoint/2010/main" val="29992926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718"/>
            <a:ext cx="8229600" cy="842966"/>
          </a:xfrm>
        </p:spPr>
        <p:txBody>
          <a:bodyPr/>
          <a:lstStyle/>
          <a:p>
            <a:r>
              <a:rPr lang="en-US" dirty="0" err="1" smtClean="0"/>
              <a:t>Olia</a:t>
            </a:r>
            <a:r>
              <a:rPr lang="en-US" dirty="0" smtClean="0"/>
              <a:t> </a:t>
            </a:r>
            <a:r>
              <a:rPr lang="en-US" dirty="0" err="1" smtClean="0"/>
              <a:t>Lialina</a:t>
            </a:r>
            <a:endParaRPr lang="en-US" dirty="0"/>
          </a:p>
        </p:txBody>
      </p:sp>
      <p:sp>
        <p:nvSpPr>
          <p:cNvPr id="3" name="Content Placeholder 2"/>
          <p:cNvSpPr>
            <a:spLocks noGrp="1"/>
          </p:cNvSpPr>
          <p:nvPr>
            <p:ph idx="1"/>
          </p:nvPr>
        </p:nvSpPr>
        <p:spPr>
          <a:xfrm>
            <a:off x="332647" y="982684"/>
            <a:ext cx="8354153" cy="4525963"/>
          </a:xfrm>
        </p:spPr>
        <p:txBody>
          <a:bodyPr>
            <a:normAutofit/>
          </a:bodyPr>
          <a:lstStyle/>
          <a:p>
            <a:r>
              <a:rPr lang="en-US" sz="2800" dirty="0" smtClean="0"/>
              <a:t>“</a:t>
            </a:r>
            <a:r>
              <a:rPr lang="en-US" sz="2800" dirty="0"/>
              <a:t>My Boyfriend Came Back from the War</a:t>
            </a:r>
            <a:r>
              <a:rPr lang="en-US" sz="2800" dirty="0" smtClean="0"/>
              <a:t>” 1996</a:t>
            </a:r>
          </a:p>
          <a:p>
            <a:r>
              <a:rPr lang="en-US" sz="2000" dirty="0" smtClean="0">
                <a:hlinkClick r:id="rId2"/>
              </a:rPr>
              <a:t>http://www.teleportacia.org/war/wara.htm</a:t>
            </a:r>
            <a:r>
              <a:rPr lang="en-US" sz="2000" dirty="0" smtClean="0"/>
              <a:t> </a:t>
            </a:r>
            <a:endParaRPr lang="en-US" sz="2000" dirty="0"/>
          </a:p>
        </p:txBody>
      </p:sp>
      <p:pic>
        <p:nvPicPr>
          <p:cNvPr id="4" name="Picture 3"/>
          <p:cNvPicPr>
            <a:picLocks noChangeAspect="1"/>
          </p:cNvPicPr>
          <p:nvPr/>
        </p:nvPicPr>
        <p:blipFill>
          <a:blip r:embed="rId3"/>
          <a:stretch>
            <a:fillRect/>
          </a:stretch>
        </p:blipFill>
        <p:spPr>
          <a:xfrm>
            <a:off x="1568731" y="2032646"/>
            <a:ext cx="6758773" cy="4825354"/>
          </a:xfrm>
          <a:prstGeom prst="rect">
            <a:avLst/>
          </a:prstGeom>
        </p:spPr>
      </p:pic>
    </p:spTree>
    <p:extLst>
      <p:ext uri="{BB962C8B-B14F-4D97-AF65-F5344CB8AC3E}">
        <p14:creationId xmlns:p14="http://schemas.microsoft.com/office/powerpoint/2010/main" val="3703920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Olia</a:t>
            </a:r>
            <a:r>
              <a:rPr lang="en-US" dirty="0" smtClean="0"/>
              <a:t> </a:t>
            </a:r>
            <a:r>
              <a:rPr lang="en-US" dirty="0" err="1" smtClean="0"/>
              <a:t>Lialina</a:t>
            </a:r>
            <a:endParaRPr lang="en-US" dirty="0"/>
          </a:p>
        </p:txBody>
      </p:sp>
      <p:sp>
        <p:nvSpPr>
          <p:cNvPr id="3" name="Content Placeholder 2"/>
          <p:cNvSpPr>
            <a:spLocks noGrp="1"/>
          </p:cNvSpPr>
          <p:nvPr>
            <p:ph idx="1"/>
          </p:nvPr>
        </p:nvSpPr>
        <p:spPr>
          <a:xfrm>
            <a:off x="457200" y="1417638"/>
            <a:ext cx="8229600" cy="4525963"/>
          </a:xfrm>
        </p:spPr>
        <p:txBody>
          <a:bodyPr>
            <a:normAutofit/>
          </a:bodyPr>
          <a:lstStyle/>
          <a:p>
            <a:r>
              <a:rPr lang="en-US" sz="2800" dirty="0"/>
              <a:t>“IF YOU WANT TO CLEAN </a:t>
            </a:r>
            <a:r>
              <a:rPr lang="en-US" sz="2800" dirty="0" smtClean="0"/>
              <a:t>YOUR SCREEN</a:t>
            </a:r>
            <a:r>
              <a:rPr lang="en-US" sz="2800" dirty="0"/>
              <a:t>” (1996</a:t>
            </a:r>
            <a:r>
              <a:rPr lang="en-US" sz="2800" dirty="0" smtClean="0"/>
              <a:t>)</a:t>
            </a:r>
          </a:p>
          <a:p>
            <a:r>
              <a:rPr lang="en-US" sz="2000" dirty="0" smtClean="0">
                <a:hlinkClick r:id="rId2"/>
              </a:rPr>
              <a:t>http://www.entropy8zuper.org/possession/olialia/olialia.htm</a:t>
            </a:r>
            <a:r>
              <a:rPr lang="en-US" sz="2000" dirty="0" smtClean="0"/>
              <a:t> </a:t>
            </a:r>
            <a:endParaRPr lang="en-US" sz="2000" dirty="0"/>
          </a:p>
        </p:txBody>
      </p:sp>
      <p:pic>
        <p:nvPicPr>
          <p:cNvPr id="5" name="Picture 4"/>
          <p:cNvPicPr>
            <a:picLocks noChangeAspect="1"/>
          </p:cNvPicPr>
          <p:nvPr/>
        </p:nvPicPr>
        <p:blipFill>
          <a:blip r:embed="rId3"/>
          <a:stretch>
            <a:fillRect/>
          </a:stretch>
        </p:blipFill>
        <p:spPr>
          <a:xfrm>
            <a:off x="2497386" y="2424034"/>
            <a:ext cx="3945114" cy="4433965"/>
          </a:xfrm>
          <a:prstGeom prst="rect">
            <a:avLst/>
          </a:prstGeom>
        </p:spPr>
      </p:pic>
    </p:spTree>
    <p:extLst>
      <p:ext uri="{BB962C8B-B14F-4D97-AF65-F5344CB8AC3E}">
        <p14:creationId xmlns:p14="http://schemas.microsoft.com/office/powerpoint/2010/main" val="22119215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Laur</a:t>
            </a:r>
            <a:r>
              <a:rPr lang="en-US" dirty="0"/>
              <a:t> </a:t>
            </a:r>
            <a:r>
              <a:rPr lang="en-US" dirty="0" err="1" smtClean="0"/>
              <a:t>Tiidemann</a:t>
            </a:r>
            <a:r>
              <a:rPr lang="en-US" dirty="0" smtClean="0"/>
              <a:t> </a:t>
            </a:r>
            <a:r>
              <a:rPr lang="en-US" dirty="0"/>
              <a:t>“</a:t>
            </a:r>
            <a:r>
              <a:rPr lang="en-US" dirty="0">
                <a:hlinkClick r:id="rId2"/>
              </a:rPr>
              <a:t>Piano</a:t>
            </a:r>
            <a:r>
              <a:rPr lang="en-US" dirty="0"/>
              <a:t>” (2000)</a:t>
            </a:r>
            <a:r>
              <a:rPr lang="en-US" dirty="0" smtClean="0">
                <a:effectLst/>
              </a:rPr>
              <a:t> </a:t>
            </a:r>
            <a:br>
              <a:rPr lang="en-US" dirty="0" smtClean="0">
                <a:effectLst/>
              </a:rPr>
            </a:br>
            <a:r>
              <a:rPr lang="en-US" sz="2200" dirty="0" smtClean="0"/>
              <a:t> “</a:t>
            </a:r>
            <a:r>
              <a:rPr lang="en-US" sz="2200" dirty="0"/>
              <a:t>Art on the Net 2001. Post-</a:t>
            </a:r>
            <a:r>
              <a:rPr lang="en-US" sz="2200" dirty="0" err="1"/>
              <a:t>Cagian</a:t>
            </a:r>
            <a:r>
              <a:rPr lang="en-US" sz="2200" dirty="0"/>
              <a:t> Interactive </a:t>
            </a:r>
            <a:r>
              <a:rPr lang="en-US" sz="2200" dirty="0" smtClean="0"/>
              <a:t>Sounds”</a:t>
            </a:r>
            <a:r>
              <a:rPr lang="en-US" sz="2200" dirty="0" smtClean="0">
                <a:effectLst/>
              </a:rPr>
              <a:t> </a:t>
            </a:r>
            <a:r>
              <a:rPr lang="en-US" sz="2200" dirty="0" smtClean="0"/>
              <a:t>Tokyo, 2001 </a:t>
            </a:r>
            <a:endParaRPr lang="en-US" sz="2200" dirty="0"/>
          </a:p>
        </p:txBody>
      </p:sp>
      <p:pic>
        <p:nvPicPr>
          <p:cNvPr id="7" name="Picture 6"/>
          <p:cNvPicPr>
            <a:picLocks noChangeAspect="1"/>
          </p:cNvPicPr>
          <p:nvPr/>
        </p:nvPicPr>
        <p:blipFill>
          <a:blip r:embed="rId3"/>
          <a:stretch>
            <a:fillRect/>
          </a:stretch>
        </p:blipFill>
        <p:spPr>
          <a:xfrm>
            <a:off x="0" y="1559399"/>
            <a:ext cx="9144000" cy="5298601"/>
          </a:xfrm>
          <a:prstGeom prst="rect">
            <a:avLst/>
          </a:prstGeom>
        </p:spPr>
      </p:pic>
    </p:spTree>
    <p:extLst>
      <p:ext uri="{BB962C8B-B14F-4D97-AF65-F5344CB8AC3E}">
        <p14:creationId xmlns:p14="http://schemas.microsoft.com/office/powerpoint/2010/main" val="29628503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5034"/>
            <a:ext cx="8229600" cy="1143000"/>
          </a:xfrm>
        </p:spPr>
        <p:txBody>
          <a:bodyPr>
            <a:normAutofit fontScale="90000"/>
          </a:bodyPr>
          <a:lstStyle/>
          <a:p>
            <a:r>
              <a:rPr lang="en-US" b="1" dirty="0"/>
              <a:t>Trains of Trends</a:t>
            </a:r>
            <a:r>
              <a:rPr lang="en-US" dirty="0"/>
              <a:t/>
            </a:r>
            <a:br>
              <a:rPr lang="en-US" dirty="0"/>
            </a:br>
            <a:endParaRPr lang="en-US" dirty="0"/>
          </a:p>
        </p:txBody>
      </p:sp>
      <p:sp>
        <p:nvSpPr>
          <p:cNvPr id="3" name="Content Placeholder 2"/>
          <p:cNvSpPr>
            <a:spLocks noGrp="1"/>
          </p:cNvSpPr>
          <p:nvPr>
            <p:ph idx="1"/>
          </p:nvPr>
        </p:nvSpPr>
        <p:spPr>
          <a:xfrm>
            <a:off x="457200" y="2056076"/>
            <a:ext cx="8229600" cy="4611057"/>
          </a:xfrm>
        </p:spPr>
        <p:txBody>
          <a:bodyPr>
            <a:normAutofit fontScale="92500" lnSpcReduction="10000"/>
          </a:bodyPr>
          <a:lstStyle/>
          <a:p>
            <a:r>
              <a:rPr lang="en-US" dirty="0"/>
              <a:t>How do trends emerge and develop? </a:t>
            </a:r>
            <a:endParaRPr lang="en-US" dirty="0" smtClean="0"/>
          </a:p>
          <a:p>
            <a:r>
              <a:rPr lang="en-US" b="1" dirty="0" smtClean="0"/>
              <a:t>Artists question</a:t>
            </a:r>
            <a:r>
              <a:rPr lang="en-US" dirty="0" smtClean="0"/>
              <a:t>: how </a:t>
            </a:r>
            <a:r>
              <a:rPr lang="en-US" dirty="0"/>
              <a:t>to get your foot in the door, how not to ‘miss the train’, how to participate in </a:t>
            </a:r>
            <a:r>
              <a:rPr lang="en-US" dirty="0" smtClean="0"/>
              <a:t>art history</a:t>
            </a:r>
            <a:r>
              <a:rPr lang="en-US" dirty="0"/>
              <a:t>? </a:t>
            </a:r>
            <a:endParaRPr lang="en-US" dirty="0" smtClean="0"/>
          </a:p>
          <a:p>
            <a:r>
              <a:rPr lang="en-US" dirty="0"/>
              <a:t>The star of Estonian post-internet art, </a:t>
            </a:r>
            <a:r>
              <a:rPr lang="en-US" b="1" dirty="0" err="1"/>
              <a:t>Katja</a:t>
            </a:r>
            <a:r>
              <a:rPr lang="en-US" b="1" dirty="0"/>
              <a:t> </a:t>
            </a:r>
            <a:r>
              <a:rPr lang="en-US" b="1" dirty="0" err="1" smtClean="0"/>
              <a:t>Novitskova</a:t>
            </a:r>
            <a:r>
              <a:rPr lang="en-US" dirty="0" smtClean="0"/>
              <a:t>: </a:t>
            </a:r>
          </a:p>
          <a:p>
            <a:pPr lvl="1"/>
            <a:r>
              <a:rPr lang="en-US" dirty="0" smtClean="0"/>
              <a:t>1. go to </a:t>
            </a:r>
            <a:r>
              <a:rPr lang="en-US" dirty="0"/>
              <a:t>the </a:t>
            </a:r>
            <a:r>
              <a:rPr lang="en-US" b="1" dirty="0"/>
              <a:t>best art universities </a:t>
            </a:r>
            <a:r>
              <a:rPr lang="en-US" dirty="0"/>
              <a:t>or </a:t>
            </a:r>
            <a:r>
              <a:rPr lang="en-US" dirty="0" smtClean="0"/>
              <a:t>visit </a:t>
            </a:r>
            <a:r>
              <a:rPr lang="en-US" dirty="0"/>
              <a:t>international artist </a:t>
            </a:r>
            <a:r>
              <a:rPr lang="en-US" dirty="0" smtClean="0"/>
              <a:t>residencies.</a:t>
            </a:r>
            <a:r>
              <a:rPr lang="en-US" dirty="0" smtClean="0">
                <a:effectLst/>
              </a:rPr>
              <a:t> </a:t>
            </a:r>
          </a:p>
          <a:p>
            <a:pPr lvl="1"/>
            <a:r>
              <a:rPr lang="en-US" dirty="0" smtClean="0"/>
              <a:t>2. The activity </a:t>
            </a:r>
            <a:r>
              <a:rPr lang="en-US" dirty="0"/>
              <a:t>of </a:t>
            </a:r>
            <a:r>
              <a:rPr lang="en-US" b="1" dirty="0"/>
              <a:t>networking</a:t>
            </a:r>
            <a:r>
              <a:rPr lang="en-US" dirty="0"/>
              <a:t>, not only online, but also </a:t>
            </a:r>
            <a:r>
              <a:rPr lang="en-US" b="1" dirty="0"/>
              <a:t>in the offline world</a:t>
            </a:r>
            <a:r>
              <a:rPr lang="en-US" dirty="0"/>
              <a:t>, is absolutely </a:t>
            </a:r>
            <a:r>
              <a:rPr lang="en-US" dirty="0" smtClean="0"/>
              <a:t>vital.</a:t>
            </a:r>
            <a:r>
              <a:rPr lang="en-US" dirty="0" smtClean="0">
                <a:effectLst/>
              </a:rPr>
              <a:t> </a:t>
            </a:r>
            <a:endParaRPr lang="en-US" dirty="0"/>
          </a:p>
        </p:txBody>
      </p:sp>
      <p:pic>
        <p:nvPicPr>
          <p:cNvPr id="4" name="Picture 3"/>
          <p:cNvPicPr>
            <a:picLocks noChangeAspect="1"/>
          </p:cNvPicPr>
          <p:nvPr/>
        </p:nvPicPr>
        <p:blipFill>
          <a:blip r:embed="rId2"/>
          <a:stretch>
            <a:fillRect/>
          </a:stretch>
        </p:blipFill>
        <p:spPr>
          <a:xfrm>
            <a:off x="7136780" y="0"/>
            <a:ext cx="2007220" cy="1503478"/>
          </a:xfrm>
          <a:prstGeom prst="rect">
            <a:avLst/>
          </a:prstGeom>
        </p:spPr>
      </p:pic>
      <p:pic>
        <p:nvPicPr>
          <p:cNvPr id="5" name="Picture 4"/>
          <p:cNvPicPr>
            <a:picLocks noChangeAspect="1"/>
          </p:cNvPicPr>
          <p:nvPr/>
        </p:nvPicPr>
        <p:blipFill>
          <a:blip r:embed="rId3"/>
          <a:stretch>
            <a:fillRect/>
          </a:stretch>
        </p:blipFill>
        <p:spPr>
          <a:xfrm>
            <a:off x="0" y="0"/>
            <a:ext cx="2268045" cy="1542605"/>
          </a:xfrm>
          <a:prstGeom prst="rect">
            <a:avLst/>
          </a:prstGeom>
        </p:spPr>
      </p:pic>
    </p:spTree>
    <p:extLst>
      <p:ext uri="{BB962C8B-B14F-4D97-AF65-F5344CB8AC3E}">
        <p14:creationId xmlns:p14="http://schemas.microsoft.com/office/powerpoint/2010/main" val="27124312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6361" y="239561"/>
            <a:ext cx="8229600" cy="4525963"/>
          </a:xfrm>
        </p:spPr>
        <p:txBody>
          <a:bodyPr/>
          <a:lstStyle/>
          <a:p>
            <a:r>
              <a:rPr lang="en-US" dirty="0" err="1" smtClean="0"/>
              <a:t>Novitskova</a:t>
            </a:r>
            <a:r>
              <a:rPr lang="en-US" dirty="0" smtClean="0"/>
              <a:t> is “</a:t>
            </a:r>
            <a:r>
              <a:rPr lang="en-US" dirty="0"/>
              <a:t>one of the internationally most visible artists of Estonian origin</a:t>
            </a:r>
            <a:r>
              <a:rPr lang="en-US" dirty="0" smtClean="0"/>
              <a:t>” (Kati </a:t>
            </a:r>
            <a:r>
              <a:rPr lang="en-US" dirty="0" err="1" smtClean="0"/>
              <a:t>Ilves</a:t>
            </a:r>
            <a:r>
              <a:rPr lang="en-US" dirty="0" smtClean="0"/>
              <a:t>)</a:t>
            </a:r>
            <a:endParaRPr lang="en-US" dirty="0"/>
          </a:p>
        </p:txBody>
      </p:sp>
      <p:pic>
        <p:nvPicPr>
          <p:cNvPr id="4" name="Picture 3"/>
          <p:cNvPicPr>
            <a:picLocks noChangeAspect="1"/>
          </p:cNvPicPr>
          <p:nvPr/>
        </p:nvPicPr>
        <p:blipFill>
          <a:blip r:embed="rId2"/>
          <a:stretch>
            <a:fillRect/>
          </a:stretch>
        </p:blipFill>
        <p:spPr>
          <a:xfrm>
            <a:off x="857458" y="1704499"/>
            <a:ext cx="3492500" cy="2324100"/>
          </a:xfrm>
          <a:prstGeom prst="rect">
            <a:avLst/>
          </a:prstGeom>
        </p:spPr>
      </p:pic>
      <p:pic>
        <p:nvPicPr>
          <p:cNvPr id="5" name="Picture 4"/>
          <p:cNvPicPr>
            <a:picLocks noChangeAspect="1"/>
          </p:cNvPicPr>
          <p:nvPr/>
        </p:nvPicPr>
        <p:blipFill>
          <a:blip r:embed="rId3"/>
          <a:stretch>
            <a:fillRect/>
          </a:stretch>
        </p:blipFill>
        <p:spPr>
          <a:xfrm>
            <a:off x="4501161" y="1704499"/>
            <a:ext cx="3644900" cy="2235200"/>
          </a:xfrm>
          <a:prstGeom prst="rect">
            <a:avLst/>
          </a:prstGeom>
        </p:spPr>
      </p:pic>
      <p:pic>
        <p:nvPicPr>
          <p:cNvPr id="6" name="Picture 5"/>
          <p:cNvPicPr>
            <a:picLocks noChangeAspect="1"/>
          </p:cNvPicPr>
          <p:nvPr/>
        </p:nvPicPr>
        <p:blipFill>
          <a:blip r:embed="rId4"/>
          <a:stretch>
            <a:fillRect/>
          </a:stretch>
        </p:blipFill>
        <p:spPr>
          <a:xfrm>
            <a:off x="857458" y="4241086"/>
            <a:ext cx="3492500" cy="2324100"/>
          </a:xfrm>
          <a:prstGeom prst="rect">
            <a:avLst/>
          </a:prstGeom>
        </p:spPr>
      </p:pic>
      <p:pic>
        <p:nvPicPr>
          <p:cNvPr id="7" name="Picture 6"/>
          <p:cNvPicPr>
            <a:picLocks noChangeAspect="1"/>
          </p:cNvPicPr>
          <p:nvPr/>
        </p:nvPicPr>
        <p:blipFill>
          <a:blip r:embed="rId5"/>
          <a:stretch>
            <a:fillRect/>
          </a:stretch>
        </p:blipFill>
        <p:spPr>
          <a:xfrm>
            <a:off x="4653561" y="4241086"/>
            <a:ext cx="3492500" cy="2324100"/>
          </a:xfrm>
          <a:prstGeom prst="rect">
            <a:avLst/>
          </a:prstGeom>
        </p:spPr>
      </p:pic>
    </p:spTree>
    <p:extLst>
      <p:ext uri="{BB962C8B-B14F-4D97-AF65-F5344CB8AC3E}">
        <p14:creationId xmlns:p14="http://schemas.microsoft.com/office/powerpoint/2010/main" val="39717407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436</TotalTime>
  <Words>2344</Words>
  <Application>Microsoft Macintosh PowerPoint</Application>
  <PresentationFormat>On-screen Show (4:3)</PresentationFormat>
  <Paragraphs>137</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From Net Art to Post-Internet Art: The Cyclical Nature of Art Movements </vt:lpstr>
      <vt:lpstr>1990ies</vt:lpstr>
      <vt:lpstr>Then and now…</vt:lpstr>
      <vt:lpstr>net.art</vt:lpstr>
      <vt:lpstr>Olia Lialina</vt:lpstr>
      <vt:lpstr>Olia Lialina</vt:lpstr>
      <vt:lpstr>Laur Tiidemann “Piano” (2000)   “Art on the Net 2001. Post-Cagian Interactive Sounds” Tokyo, 2001 </vt:lpstr>
      <vt:lpstr>Trains of Trends </vt:lpstr>
      <vt:lpstr>PowerPoint Presentation</vt:lpstr>
      <vt:lpstr>Now: net-based art become physical</vt:lpstr>
      <vt:lpstr>From Net Art to Post-Internet – Development Curves </vt:lpstr>
      <vt:lpstr>“Classical” net art</vt:lpstr>
      <vt:lpstr>PowerPoint Presentation</vt:lpstr>
      <vt:lpstr>Physical internet projects</vt:lpstr>
      <vt:lpstr>PowerPoint Presentation</vt:lpstr>
      <vt:lpstr>Innovation, Conformism and Criticism</vt:lpstr>
      <vt:lpstr>Geert Lovink:</vt:lpstr>
      <vt:lpstr>Andreas Broeckmann:</vt:lpstr>
      <vt:lpstr>Alexei Shulgin: </vt:lpstr>
      <vt:lpstr>Lev Manovich:</vt:lpstr>
      <vt:lpstr>Olia Lialina: cheap.art </vt:lpstr>
      <vt:lpstr>Olia Lialina: cheap.art </vt:lpstr>
      <vt:lpstr> </vt:lpstr>
      <vt:lpstr>Alexei Shulgin and Aristarkh Chernyshev (Electroboutique) 2005-</vt:lpstr>
      <vt:lpstr>Repeated logic, on the basis of which art trends emerge and function:   </vt:lpstr>
      <vt:lpstr>Closed list of participants of the trend</vt:lpstr>
      <vt:lpstr>Post-Medium, Post-Media, The Post-Media Condition, Mainstream Contemporary Art (MCA) and New Media Art (NMA) </vt:lpstr>
      <vt:lpstr>“The Post-Media Condition”  (Peter Weibel, 2006) </vt:lpstr>
      <vt:lpstr>Mainstream contemporary art (MCA) and new media art (NMA)</vt:lpstr>
      <vt:lpstr>Hybrid discourse? </vt:lpstr>
      <vt:lpstr>“Digital” as a different environment</vt:lpstr>
      <vt:lpstr>The backlash known as ‘post-internet’ </vt:lpstr>
      <vt:lpstr>Hypothesis: </vt:lpstr>
      <vt:lpstr>PowerPoint Presentation</vt:lpstr>
      <vt:lpstr>PowerPoint Presentation</vt:lpstr>
      <vt:lpstr>PowerPoint Presentation</vt:lpstr>
      <vt:lpstr>PowerPoint Presentation</vt:lpstr>
      <vt:lpstr>PowerPoint Presentation</vt:lpstr>
      <vt:lpstr>PowerPoint Presentation</vt:lpstr>
      <vt:lpstr>Conclusion</vt:lpstr>
      <vt:lpstr>Thank you!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Net Art to Post-Internet Art: The Cyclical Nature of Art Movements </dc:title>
  <dc:creator>Kasutaja</dc:creator>
  <cp:lastModifiedBy>Kasutaja</cp:lastModifiedBy>
  <cp:revision>67</cp:revision>
  <dcterms:created xsi:type="dcterms:W3CDTF">2017-10-19T20:47:36Z</dcterms:created>
  <dcterms:modified xsi:type="dcterms:W3CDTF">2017-11-17T20:48:58Z</dcterms:modified>
</cp:coreProperties>
</file>