
<file path=[Content_Types].xml><?xml version="1.0" encoding="utf-8"?>
<Types xmlns="http://schemas.openxmlformats.org/package/2006/content-types">
  <Default Extension="xml" ContentType="application/xml"/>
  <Default Extension="jpeg" ContentType="image/jpeg"/>
  <Default Extension="jpg" ContentType="image/jpeg"/>
  <Default Extension="mp4" ContentType="video/mp4"/>
  <Default Extension="tiff" ContentType="image/tiff"/>
  <Default Extension="rels" ContentType="application/vnd.openxmlformats-package.relationships+xml"/>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33"/>
  </p:notesMasterIdLst>
  <p:sldIdLst>
    <p:sldId id="256" r:id="rId2"/>
    <p:sldId id="258" r:id="rId3"/>
    <p:sldId id="260" r:id="rId4"/>
    <p:sldId id="259" r:id="rId5"/>
    <p:sldId id="261" r:id="rId6"/>
    <p:sldId id="262" r:id="rId7"/>
    <p:sldId id="286" r:id="rId8"/>
    <p:sldId id="287"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85" r:id="rId25"/>
    <p:sldId id="278" r:id="rId26"/>
    <p:sldId id="279" r:id="rId27"/>
    <p:sldId id="280" r:id="rId28"/>
    <p:sldId id="281" r:id="rId29"/>
    <p:sldId id="282" r:id="rId30"/>
    <p:sldId id="283" r:id="rId31"/>
    <p:sldId id="284"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431"/>
    <p:restoredTop sz="94679"/>
  </p:normalViewPr>
  <p:slideViewPr>
    <p:cSldViewPr snapToGrid="0" snapToObjects="1">
      <p:cViewPr varScale="1">
        <p:scale>
          <a:sx n="91" d="100"/>
          <a:sy n="91" d="100"/>
        </p:scale>
        <p:origin x="496"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notesMaster" Target="notesMasters/notesMaster1.xml"/><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D01807D-C0F3-6F40-9757-35EF38C5C9E2}" type="datetimeFigureOut">
              <a:rPr lang="en-US" smtClean="0"/>
              <a:t>11/16/17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33F17F-8B44-FC43-8DED-E8F984BD53FE}" type="slidenum">
              <a:rPr lang="en-US" smtClean="0"/>
              <a:t>‹#›</a:t>
            </a:fld>
            <a:endParaRPr lang="en-US"/>
          </a:p>
        </p:txBody>
      </p:sp>
    </p:spTree>
    <p:extLst>
      <p:ext uri="{BB962C8B-B14F-4D97-AF65-F5344CB8AC3E}">
        <p14:creationId xmlns:p14="http://schemas.microsoft.com/office/powerpoint/2010/main" val="12324654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3" name="Shape 12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2282790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A420409-309D-1C49-930B-E3CF56057766}" type="datetimeFigureOut">
              <a:rPr lang="en-US" smtClean="0"/>
              <a:t>11/16/17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2A5869-F759-384E-BF91-F3CD8126A8E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A420409-309D-1C49-930B-E3CF56057766}" type="datetimeFigureOut">
              <a:rPr lang="en-US" smtClean="0"/>
              <a:t>11/16/17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2A5869-F759-384E-BF91-F3CD8126A8E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A420409-309D-1C49-930B-E3CF56057766}" type="datetimeFigureOut">
              <a:rPr lang="en-US" smtClean="0"/>
              <a:t>11/16/17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2A5869-F759-384E-BF91-F3CD8126A8E0}"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Main point">
    <p:spTree>
      <p:nvGrpSpPr>
        <p:cNvPr id="1" name="Shape 44"/>
        <p:cNvGrpSpPr/>
        <p:nvPr/>
      </p:nvGrpSpPr>
      <p:grpSpPr>
        <a:xfrm>
          <a:off x="0" y="0"/>
          <a:ext cx="0" cy="0"/>
          <a:chOff x="0" y="0"/>
          <a:chExt cx="0" cy="0"/>
        </a:xfrm>
      </p:grpSpPr>
      <p:sp>
        <p:nvSpPr>
          <p:cNvPr id="46" name="Shape 46"/>
          <p:cNvSpPr txBox="1">
            <a:spLocks noGrp="1"/>
          </p:cNvSpPr>
          <p:nvPr>
            <p:ph type="title"/>
          </p:nvPr>
        </p:nvSpPr>
        <p:spPr>
          <a:xfrm>
            <a:off x="377481" y="949526"/>
            <a:ext cx="8325599" cy="5113999"/>
          </a:xfrm>
          <a:prstGeom prst="rect">
            <a:avLst/>
          </a:prstGeom>
        </p:spPr>
        <p:txBody>
          <a:bodyPr lIns="91425" tIns="91425" rIns="91425" bIns="91425" anchor="ctr" anchorCtr="0"/>
          <a:lstStyle>
            <a:lvl1pPr lvl="0">
              <a:spcBef>
                <a:spcPts val="0"/>
              </a:spcBef>
              <a:buClr>
                <a:schemeClr val="lt1"/>
              </a:buClr>
              <a:buSzPct val="100000"/>
              <a:defRPr sz="4800">
                <a:solidFill>
                  <a:schemeClr val="lt1"/>
                </a:solidFill>
              </a:defRPr>
            </a:lvl1pPr>
            <a:lvl2pPr lvl="1">
              <a:spcBef>
                <a:spcPts val="0"/>
              </a:spcBef>
              <a:buClr>
                <a:schemeClr val="lt1"/>
              </a:buClr>
              <a:buSzPct val="100000"/>
              <a:defRPr sz="4800">
                <a:solidFill>
                  <a:schemeClr val="lt1"/>
                </a:solidFill>
              </a:defRPr>
            </a:lvl2pPr>
            <a:lvl3pPr lvl="2">
              <a:spcBef>
                <a:spcPts val="0"/>
              </a:spcBef>
              <a:buClr>
                <a:schemeClr val="lt1"/>
              </a:buClr>
              <a:buSzPct val="100000"/>
              <a:defRPr sz="4800">
                <a:solidFill>
                  <a:schemeClr val="lt1"/>
                </a:solidFill>
              </a:defRPr>
            </a:lvl3pPr>
            <a:lvl4pPr lvl="3">
              <a:spcBef>
                <a:spcPts val="0"/>
              </a:spcBef>
              <a:buClr>
                <a:schemeClr val="lt1"/>
              </a:buClr>
              <a:buSzPct val="100000"/>
              <a:defRPr sz="4800">
                <a:solidFill>
                  <a:schemeClr val="lt1"/>
                </a:solidFill>
              </a:defRPr>
            </a:lvl4pPr>
            <a:lvl5pPr lvl="4">
              <a:spcBef>
                <a:spcPts val="0"/>
              </a:spcBef>
              <a:buClr>
                <a:schemeClr val="lt1"/>
              </a:buClr>
              <a:buSzPct val="100000"/>
              <a:defRPr sz="4800">
                <a:solidFill>
                  <a:schemeClr val="lt1"/>
                </a:solidFill>
              </a:defRPr>
            </a:lvl5pPr>
            <a:lvl6pPr lvl="5">
              <a:spcBef>
                <a:spcPts val="0"/>
              </a:spcBef>
              <a:buClr>
                <a:schemeClr val="lt1"/>
              </a:buClr>
              <a:buSzPct val="100000"/>
              <a:defRPr sz="4800">
                <a:solidFill>
                  <a:schemeClr val="lt1"/>
                </a:solidFill>
              </a:defRPr>
            </a:lvl6pPr>
            <a:lvl7pPr lvl="6">
              <a:spcBef>
                <a:spcPts val="0"/>
              </a:spcBef>
              <a:buClr>
                <a:schemeClr val="lt1"/>
              </a:buClr>
              <a:buSzPct val="100000"/>
              <a:defRPr sz="4800">
                <a:solidFill>
                  <a:schemeClr val="lt1"/>
                </a:solidFill>
              </a:defRPr>
            </a:lvl7pPr>
            <a:lvl8pPr lvl="7">
              <a:spcBef>
                <a:spcPts val="0"/>
              </a:spcBef>
              <a:buClr>
                <a:schemeClr val="lt1"/>
              </a:buClr>
              <a:buSzPct val="100000"/>
              <a:defRPr sz="4800">
                <a:solidFill>
                  <a:schemeClr val="lt1"/>
                </a:solidFill>
              </a:defRPr>
            </a:lvl8pPr>
            <a:lvl9pPr lvl="8">
              <a:spcBef>
                <a:spcPts val="0"/>
              </a:spcBef>
              <a:buClr>
                <a:schemeClr val="lt1"/>
              </a:buClr>
              <a:buSzPct val="100000"/>
              <a:defRPr sz="4800">
                <a:solidFill>
                  <a:schemeClr val="lt1"/>
                </a:solidFill>
              </a:defRPr>
            </a:lvl9pPr>
          </a:lstStyle>
          <a:p>
            <a:endParaRPr/>
          </a:p>
        </p:txBody>
      </p:sp>
      <p:sp>
        <p:nvSpPr>
          <p:cNvPr id="47" name="Shape 47"/>
          <p:cNvSpPr txBox="1">
            <a:spLocks noGrp="1"/>
          </p:cNvSpPr>
          <p:nvPr>
            <p:ph type="sldNum" idx="12"/>
          </p:nvPr>
        </p:nvSpPr>
        <p:spPr>
          <a:xfrm>
            <a:off x="11330675" y="6251677"/>
            <a:ext cx="731599" cy="524800"/>
          </a:xfrm>
          <a:prstGeom prst="rect">
            <a:avLst/>
          </a:prstGeom>
        </p:spPr>
        <p:txBody>
          <a:bodyPr lIns="91425" tIns="91425" rIns="91425" bIns="91425" anchor="ctr" anchorCtr="0">
            <a:noAutofit/>
          </a:bodyPr>
          <a:lstStyle/>
          <a:p>
            <a:fld id="{00000000-1234-1234-1234-123412341234}" type="slidenum">
              <a:rPr lang="en" smtClean="0">
                <a:solidFill>
                  <a:schemeClr val="lt1"/>
                </a:solidFill>
              </a:rPr>
              <a:pPr/>
              <a:t>‹#›</a:t>
            </a:fld>
            <a:endParaRPr lang="en">
              <a:solidFill>
                <a:schemeClr val="lt1"/>
              </a:solidFill>
            </a:endParaRPr>
          </a:p>
        </p:txBody>
      </p:sp>
    </p:spTree>
    <p:extLst>
      <p:ext uri="{BB962C8B-B14F-4D97-AF65-F5344CB8AC3E}">
        <p14:creationId xmlns:p14="http://schemas.microsoft.com/office/powerpoint/2010/main" val="15105356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A420409-309D-1C49-930B-E3CF56057766}" type="datetimeFigureOut">
              <a:rPr lang="en-US" smtClean="0"/>
              <a:t>11/16/17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2A5869-F759-384E-BF91-F3CD8126A8E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A420409-309D-1C49-930B-E3CF56057766}" type="datetimeFigureOut">
              <a:rPr lang="en-US" smtClean="0"/>
              <a:t>11/16/17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2A5869-F759-384E-BF91-F3CD8126A8E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A420409-309D-1C49-930B-E3CF56057766}" type="datetimeFigureOut">
              <a:rPr lang="en-US" smtClean="0"/>
              <a:t>11/16/17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2A5869-F759-384E-BF91-F3CD8126A8E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A420409-309D-1C49-930B-E3CF56057766}" type="datetimeFigureOut">
              <a:rPr lang="en-US" smtClean="0"/>
              <a:t>11/16/17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92A5869-F759-384E-BF91-F3CD8126A8E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A420409-309D-1C49-930B-E3CF56057766}" type="datetimeFigureOut">
              <a:rPr lang="en-US" smtClean="0"/>
              <a:t>11/16/17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92A5869-F759-384E-BF91-F3CD8126A8E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A420409-309D-1C49-930B-E3CF56057766}" type="datetimeFigureOut">
              <a:rPr lang="en-US" smtClean="0"/>
              <a:t>11/16/17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92A5869-F759-384E-BF91-F3CD8126A8E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420409-309D-1C49-930B-E3CF56057766}" type="datetimeFigureOut">
              <a:rPr lang="en-US" smtClean="0"/>
              <a:t>11/16/17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2A5869-F759-384E-BF91-F3CD8126A8E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420409-309D-1C49-930B-E3CF56057766}" type="datetimeFigureOut">
              <a:rPr lang="en-US" smtClean="0"/>
              <a:t>11/16/17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2A5869-F759-384E-BF91-F3CD8126A8E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420409-309D-1C49-930B-E3CF56057766}" type="datetimeFigureOut">
              <a:rPr lang="en-US" smtClean="0"/>
              <a:t>11/16/17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2A5869-F759-384E-BF91-F3CD8126A8E0}" type="slidenum">
              <a:rPr lang="en-US" smtClean="0"/>
              <a:t>‹#›</a:t>
            </a:fld>
            <a:endParaRPr lang="en-US"/>
          </a:p>
        </p:txBody>
      </p:sp>
    </p:spTree>
    <p:extLst>
      <p:ext uri="{BB962C8B-B14F-4D97-AF65-F5344CB8AC3E}">
        <p14:creationId xmlns:p14="http://schemas.microsoft.com/office/powerpoint/2010/main" val="1556370398"/>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tif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tiff"/><Relationship Id="rId3" Type="http://schemas.openxmlformats.org/officeDocument/2006/relationships/image" Target="../media/image12.tif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tiff"/></Relationships>
</file>

<file path=ppt/slides/_rels/slide12.xml.rels><?xml version="1.0" encoding="UTF-8" standalone="yes"?>
<Relationships xmlns="http://schemas.openxmlformats.org/package/2006/relationships"><Relationship Id="rId3" Type="http://schemas.openxmlformats.org/officeDocument/2006/relationships/image" Target="../media/image15.tiff"/><Relationship Id="rId4" Type="http://schemas.openxmlformats.org/officeDocument/2006/relationships/image" Target="../media/image16.tiff"/><Relationship Id="rId1" Type="http://schemas.openxmlformats.org/officeDocument/2006/relationships/slideLayout" Target="../slideLayouts/slideLayout2.xml"/><Relationship Id="rId2" Type="http://schemas.openxmlformats.org/officeDocument/2006/relationships/image" Target="../media/image14.tif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7.tiff"/><Relationship Id="rId3" Type="http://schemas.openxmlformats.org/officeDocument/2006/relationships/image" Target="../media/image18.tiff"/></Relationships>
</file>

<file path=ppt/slides/_rels/slide16.xml.rels><?xml version="1.0" encoding="UTF-8" standalone="yes"?>
<Relationships xmlns="http://schemas.openxmlformats.org/package/2006/relationships"><Relationship Id="rId3" Type="http://schemas.openxmlformats.org/officeDocument/2006/relationships/image" Target="../media/image20.tiff"/><Relationship Id="rId4" Type="http://schemas.openxmlformats.org/officeDocument/2006/relationships/image" Target="../media/image21.tiff"/><Relationship Id="rId1" Type="http://schemas.openxmlformats.org/officeDocument/2006/relationships/slideLayout" Target="../slideLayouts/slideLayout4.xml"/><Relationship Id="rId2" Type="http://schemas.openxmlformats.org/officeDocument/2006/relationships/image" Target="../media/image19.tif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2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2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tif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5.tiff"/><Relationship Id="rId3" Type="http://schemas.openxmlformats.org/officeDocument/2006/relationships/image" Target="../media/image26.tiff"/></Relationships>
</file>

<file path=ppt/slides/_rels/slide21.xml.rels><?xml version="1.0" encoding="UTF-8" standalone="yes"?>
<Relationships xmlns="http://schemas.openxmlformats.org/package/2006/relationships"><Relationship Id="rId3" Type="http://schemas.openxmlformats.org/officeDocument/2006/relationships/image" Target="../media/image28.tiff"/><Relationship Id="rId4" Type="http://schemas.openxmlformats.org/officeDocument/2006/relationships/image" Target="../media/image29.tiff"/><Relationship Id="rId1" Type="http://schemas.openxmlformats.org/officeDocument/2006/relationships/slideLayout" Target="../slideLayouts/slideLayout12.xml"/><Relationship Id="rId2" Type="http://schemas.openxmlformats.org/officeDocument/2006/relationships/image" Target="../media/image27.tiff"/></Relationships>
</file>

<file path=ppt/slides/_rels/slide22.xml.rels><?xml version="1.0" encoding="UTF-8" standalone="yes"?>
<Relationships xmlns="http://schemas.openxmlformats.org/package/2006/relationships"><Relationship Id="rId3" Type="http://schemas.openxmlformats.org/officeDocument/2006/relationships/image" Target="../media/image31.tiff"/><Relationship Id="rId4" Type="http://schemas.openxmlformats.org/officeDocument/2006/relationships/image" Target="../media/image32.tiff"/><Relationship Id="rId1" Type="http://schemas.openxmlformats.org/officeDocument/2006/relationships/slideLayout" Target="../slideLayouts/slideLayout12.xml"/><Relationship Id="rId2" Type="http://schemas.openxmlformats.org/officeDocument/2006/relationships/image" Target="../media/image30.tif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33.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tif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34.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35.tif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36.tif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37.tif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38.tif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tif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39.tif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40.tif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tif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tif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tiff"/></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image" Target="../media/image7.png"/><Relationship Id="rId1" Type="http://schemas.microsoft.com/office/2007/relationships/media" Target="../media/media1.mp4"/><Relationship Id="rId2" Type="http://schemas.openxmlformats.org/officeDocument/2006/relationships/video" Target="../media/media1.mp4"/></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tiff"/><Relationship Id="rId3" Type="http://schemas.openxmlformats.org/officeDocument/2006/relationships/image" Target="../media/image10.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rois-whittman 2.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8906" y="-563341"/>
            <a:ext cx="10472468" cy="7633251"/>
          </a:xfrm>
          <a:prstGeom prst="rect">
            <a:avLst/>
          </a:prstGeom>
        </p:spPr>
      </p:pic>
      <p:sp>
        <p:nvSpPr>
          <p:cNvPr id="5" name="Rectangle 4"/>
          <p:cNvSpPr/>
          <p:nvPr/>
        </p:nvSpPr>
        <p:spPr>
          <a:xfrm>
            <a:off x="1524000" y="689317"/>
            <a:ext cx="9144000" cy="5598941"/>
          </a:xfrm>
          <a:prstGeom prst="rect">
            <a:avLst/>
          </a:prstGeom>
          <a:solidFill>
            <a:schemeClr val="accent2">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p:txBody>
          <a:bodyPr>
            <a:normAutofit fontScale="90000"/>
          </a:bodyPr>
          <a:lstStyle/>
          <a:p>
            <a:r>
              <a:rPr lang="en-US" sz="7200" dirty="0" smtClean="0">
                <a:latin typeface="Avenir Light" charset="0"/>
                <a:ea typeface="Avenir Light" charset="0"/>
                <a:cs typeface="Avenir Light" charset="0"/>
              </a:rPr>
              <a:t>Gaming Formalism and the Aesthetics of Empathy</a:t>
            </a:r>
            <a:endParaRPr lang="en-US" sz="7200" dirty="0">
              <a:latin typeface="Avenir Light" charset="0"/>
              <a:ea typeface="Avenir Light" charset="0"/>
              <a:cs typeface="Avenir Light" charset="0"/>
            </a:endParaRPr>
          </a:p>
        </p:txBody>
      </p:sp>
      <p:sp>
        <p:nvSpPr>
          <p:cNvPr id="3" name="Subtitle 2"/>
          <p:cNvSpPr>
            <a:spLocks noGrp="1"/>
          </p:cNvSpPr>
          <p:nvPr>
            <p:ph type="subTitle" idx="1"/>
          </p:nvPr>
        </p:nvSpPr>
        <p:spPr/>
        <p:txBody>
          <a:bodyPr>
            <a:noAutofit/>
          </a:bodyPr>
          <a:lstStyle/>
          <a:p>
            <a:r>
              <a:rPr lang="en-US" sz="2800" dirty="0" smtClean="0">
                <a:latin typeface="Avenir Roman" charset="0"/>
                <a:ea typeface="Avenir Roman" charset="0"/>
                <a:cs typeface="Avenir Roman" charset="0"/>
              </a:rPr>
              <a:t>Grant Bollmer</a:t>
            </a:r>
          </a:p>
          <a:p>
            <a:r>
              <a:rPr lang="en-US" sz="2800" dirty="0" smtClean="0">
                <a:latin typeface="Avenir Roman" charset="0"/>
                <a:ea typeface="Avenir Roman" charset="0"/>
                <a:cs typeface="Avenir Roman" charset="0"/>
              </a:rPr>
              <a:t>Assistant Professor of Media Studies, North Carolina State University</a:t>
            </a:r>
          </a:p>
          <a:p>
            <a:r>
              <a:rPr lang="en-US" sz="2800" dirty="0" smtClean="0">
                <a:latin typeface="Avenir Roman" charset="0"/>
                <a:ea typeface="Avenir Roman" charset="0"/>
                <a:cs typeface="Avenir Roman" charset="0"/>
              </a:rPr>
              <a:t>Honorary Associate, University of Sydney</a:t>
            </a:r>
          </a:p>
          <a:p>
            <a:r>
              <a:rPr lang="en-US" sz="2800" dirty="0" smtClean="0">
                <a:latin typeface="Avenir Roman" charset="0"/>
                <a:ea typeface="Avenir Roman" charset="0"/>
                <a:cs typeface="Avenir Roman" charset="0"/>
              </a:rPr>
              <a:t>@</a:t>
            </a:r>
            <a:r>
              <a:rPr lang="en-US" sz="2800" dirty="0" err="1" smtClean="0">
                <a:latin typeface="Avenir Roman" charset="0"/>
                <a:ea typeface="Avenir Roman" charset="0"/>
                <a:cs typeface="Avenir Roman" charset="0"/>
              </a:rPr>
              <a:t>grantbollmer</a:t>
            </a:r>
            <a:endParaRPr lang="en-US" sz="2800" dirty="0">
              <a:latin typeface="Avenir Roman" charset="0"/>
              <a:ea typeface="Avenir Roman" charset="0"/>
              <a:cs typeface="Avenir Roman" charset="0"/>
            </a:endParaRPr>
          </a:p>
        </p:txBody>
      </p:sp>
    </p:spTree>
    <p:extLst>
      <p:ext uri="{BB962C8B-B14F-4D97-AF65-F5344CB8AC3E}">
        <p14:creationId xmlns:p14="http://schemas.microsoft.com/office/powerpoint/2010/main" val="16327351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tretch>
            <a:fillRect/>
          </a:stretch>
        </p:blipFill>
        <p:spPr>
          <a:xfrm>
            <a:off x="294216" y="1027906"/>
            <a:ext cx="5801784" cy="4351338"/>
          </a:xfrm>
        </p:spPr>
      </p:pic>
      <p:pic>
        <p:nvPicPr>
          <p:cNvPr id="5" name="Picture 4"/>
          <p:cNvPicPr>
            <a:picLocks noChangeAspect="1"/>
          </p:cNvPicPr>
          <p:nvPr/>
        </p:nvPicPr>
        <p:blipFill>
          <a:blip r:embed="rId3"/>
          <a:stretch>
            <a:fillRect/>
          </a:stretch>
        </p:blipFill>
        <p:spPr>
          <a:xfrm>
            <a:off x="6116798" y="1275616"/>
            <a:ext cx="5780986" cy="3855918"/>
          </a:xfrm>
          <a:prstGeom prst="rect">
            <a:avLst/>
          </a:prstGeom>
        </p:spPr>
      </p:pic>
    </p:spTree>
    <p:extLst>
      <p:ext uri="{BB962C8B-B14F-4D97-AF65-F5344CB8AC3E}">
        <p14:creationId xmlns:p14="http://schemas.microsoft.com/office/powerpoint/2010/main" val="10910854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tretch>
            <a:fillRect/>
          </a:stretch>
        </p:blipFill>
        <p:spPr>
          <a:xfrm>
            <a:off x="0" y="365125"/>
            <a:ext cx="12192000" cy="5913120"/>
          </a:xfrm>
          <a:prstGeom prst="rect">
            <a:avLst/>
          </a:prstGeom>
        </p:spPr>
      </p:pic>
    </p:spTree>
    <p:extLst>
      <p:ext uri="{BB962C8B-B14F-4D97-AF65-F5344CB8AC3E}">
        <p14:creationId xmlns:p14="http://schemas.microsoft.com/office/powerpoint/2010/main" val="5101955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47392" y="0"/>
            <a:ext cx="4016046" cy="5167312"/>
          </a:xfrm>
          <a:prstGeom prst="rect">
            <a:avLst/>
          </a:prstGeom>
        </p:spPr>
      </p:pic>
      <p:pic>
        <p:nvPicPr>
          <p:cNvPr id="5" name="Picture 4"/>
          <p:cNvPicPr>
            <a:picLocks noChangeAspect="1"/>
          </p:cNvPicPr>
          <p:nvPr/>
        </p:nvPicPr>
        <p:blipFill>
          <a:blip r:embed="rId3"/>
          <a:stretch>
            <a:fillRect/>
          </a:stretch>
        </p:blipFill>
        <p:spPr>
          <a:xfrm>
            <a:off x="8514797" y="1825625"/>
            <a:ext cx="3629811" cy="5032375"/>
          </a:xfrm>
          <a:prstGeom prst="rect">
            <a:avLst/>
          </a:prstGeom>
        </p:spPr>
      </p:pic>
      <p:pic>
        <p:nvPicPr>
          <p:cNvPr id="6" name="Picture 5"/>
          <p:cNvPicPr>
            <a:picLocks noChangeAspect="1"/>
          </p:cNvPicPr>
          <p:nvPr/>
        </p:nvPicPr>
        <p:blipFill>
          <a:blip r:embed="rId4"/>
          <a:stretch>
            <a:fillRect/>
          </a:stretch>
        </p:blipFill>
        <p:spPr>
          <a:xfrm>
            <a:off x="4179900" y="1374776"/>
            <a:ext cx="4218435" cy="4802187"/>
          </a:xfrm>
          <a:prstGeom prst="rect">
            <a:avLst/>
          </a:prstGeom>
        </p:spPr>
      </p:pic>
    </p:spTree>
    <p:extLst>
      <p:ext uri="{BB962C8B-B14F-4D97-AF65-F5344CB8AC3E}">
        <p14:creationId xmlns:p14="http://schemas.microsoft.com/office/powerpoint/2010/main" val="21023102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838200" y="1290787"/>
            <a:ext cx="10515600" cy="4351338"/>
          </a:xfrm>
        </p:spPr>
        <p:txBody>
          <a:bodyPr/>
          <a:lstStyle/>
          <a:p>
            <a:pPr marL="0" indent="0">
              <a:buNone/>
            </a:pPr>
            <a:r>
              <a:rPr lang="en-GB" dirty="0">
                <a:latin typeface="Avenir Roman" charset="0"/>
                <a:ea typeface="Avenir Roman" charset="0"/>
                <a:cs typeface="Avenir Roman" charset="0"/>
              </a:rPr>
              <a:t>When I see a gesture, there exists within me a tendency to experience in myself the affect that naturally arises from that gesture. And when there is no obstacle, the tendency is realized. Then the idea of the affect in the other’s gesture, or the thinking of the affect into the gesture, has then become the experience of the affect, has become fellow-feeling [</a:t>
            </a:r>
            <a:r>
              <a:rPr lang="en-GB" dirty="0" err="1">
                <a:latin typeface="Avenir Roman" charset="0"/>
                <a:ea typeface="Avenir Roman" charset="0"/>
                <a:cs typeface="Avenir Roman" charset="0"/>
              </a:rPr>
              <a:t>Mitfühlen</a:t>
            </a:r>
            <a:r>
              <a:rPr lang="en-GB" dirty="0">
                <a:latin typeface="Avenir Roman" charset="0"/>
                <a:ea typeface="Avenir Roman" charset="0"/>
                <a:cs typeface="Avenir Roman" charset="0"/>
              </a:rPr>
              <a:t>] or sympathy. </a:t>
            </a:r>
            <a:endParaRPr lang="en-US" dirty="0">
              <a:latin typeface="Avenir Roman" charset="0"/>
              <a:ea typeface="Avenir Roman" charset="0"/>
              <a:cs typeface="Avenir Roman" charset="0"/>
            </a:endParaRPr>
          </a:p>
        </p:txBody>
      </p:sp>
    </p:spTree>
    <p:extLst>
      <p:ext uri="{BB962C8B-B14F-4D97-AF65-F5344CB8AC3E}">
        <p14:creationId xmlns:p14="http://schemas.microsoft.com/office/powerpoint/2010/main" val="9791041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838200" y="1269445"/>
            <a:ext cx="10515600" cy="4351338"/>
          </a:xfrm>
        </p:spPr>
        <p:txBody>
          <a:bodyPr>
            <a:normAutofit lnSpcReduction="10000"/>
          </a:bodyPr>
          <a:lstStyle/>
          <a:p>
            <a:pPr marL="0" indent="0">
              <a:buNone/>
            </a:pPr>
            <a:r>
              <a:rPr lang="en-GB" dirty="0">
                <a:latin typeface="Avenir Roman" charset="0"/>
                <a:ea typeface="Avenir Roman" charset="0"/>
                <a:cs typeface="Avenir Roman" charset="0"/>
              </a:rPr>
              <a:t>In the perception and comprehension of certain sensory objects, namely, those that we afterward represent as the body of another individual (or generally as the sensory appearance of such), is immediately grasped by us. This applies particularly to the perception and comprehension of occurrences or changes in this sensory appearance, which we name, for example, friendliness or sadness. This grasp happens immediately and simultaneously with the perception, and that does not mean that we see it or apprehend it by means of the senses. We cannot do that, since anger, friendliness, or sadness cannot be perceived through the senses. We can only experience this kind of thing in ourselves. </a:t>
            </a:r>
            <a:endParaRPr lang="en-US" dirty="0">
              <a:latin typeface="Avenir Roman" charset="0"/>
              <a:ea typeface="Avenir Roman" charset="0"/>
              <a:cs typeface="Avenir Roman" charset="0"/>
            </a:endParaRPr>
          </a:p>
        </p:txBody>
      </p:sp>
    </p:spTree>
    <p:extLst>
      <p:ext uri="{BB962C8B-B14F-4D97-AF65-F5344CB8AC3E}">
        <p14:creationId xmlns:p14="http://schemas.microsoft.com/office/powerpoint/2010/main" val="17831742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pic>
        <p:nvPicPr>
          <p:cNvPr id="7" name="Content Placeholder 6"/>
          <p:cNvPicPr>
            <a:picLocks noGrp="1" noChangeAspect="1"/>
          </p:cNvPicPr>
          <p:nvPr>
            <p:ph sz="half" idx="1"/>
          </p:nvPr>
        </p:nvPicPr>
        <p:blipFill>
          <a:blip r:embed="rId2"/>
          <a:stretch>
            <a:fillRect/>
          </a:stretch>
        </p:blipFill>
        <p:spPr>
          <a:xfrm>
            <a:off x="1541870" y="365125"/>
            <a:ext cx="4395072" cy="5811838"/>
          </a:xfrm>
        </p:spPr>
      </p:pic>
      <p:pic>
        <p:nvPicPr>
          <p:cNvPr id="8" name="Content Placeholder 7"/>
          <p:cNvPicPr>
            <a:picLocks noGrp="1" noChangeAspect="1"/>
          </p:cNvPicPr>
          <p:nvPr>
            <p:ph sz="half" idx="2"/>
          </p:nvPr>
        </p:nvPicPr>
        <p:blipFill>
          <a:blip r:embed="rId3"/>
          <a:stretch>
            <a:fillRect/>
          </a:stretch>
        </p:blipFill>
        <p:spPr>
          <a:xfrm>
            <a:off x="6913443" y="365125"/>
            <a:ext cx="3728348" cy="5811838"/>
          </a:xfrm>
        </p:spPr>
      </p:pic>
    </p:spTree>
    <p:extLst>
      <p:ext uri="{BB962C8B-B14F-4D97-AF65-F5344CB8AC3E}">
        <p14:creationId xmlns:p14="http://schemas.microsoft.com/office/powerpoint/2010/main" val="16761326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7" name="Content Placeholder 6"/>
          <p:cNvPicPr>
            <a:picLocks noGrp="1" noChangeAspect="1"/>
          </p:cNvPicPr>
          <p:nvPr>
            <p:ph sz="half" idx="1"/>
          </p:nvPr>
        </p:nvPicPr>
        <p:blipFill>
          <a:blip r:embed="rId2"/>
          <a:stretch>
            <a:fillRect/>
          </a:stretch>
        </p:blipFill>
        <p:spPr>
          <a:xfrm>
            <a:off x="4819300" y="3310386"/>
            <a:ext cx="2705800" cy="3478885"/>
          </a:xfrm>
        </p:spPr>
      </p:pic>
      <p:sp>
        <p:nvSpPr>
          <p:cNvPr id="4" name="Content Placeholder 3"/>
          <p:cNvSpPr>
            <a:spLocks noGrp="1"/>
          </p:cNvSpPr>
          <p:nvPr>
            <p:ph sz="half" idx="2"/>
          </p:nvPr>
        </p:nvSpPr>
        <p:spPr/>
        <p:txBody>
          <a:bodyPr/>
          <a:lstStyle/>
          <a:p>
            <a:endParaRPr lang="en-US" dirty="0"/>
          </a:p>
        </p:txBody>
      </p:sp>
      <p:pic>
        <p:nvPicPr>
          <p:cNvPr id="5" name="Picture 4"/>
          <p:cNvPicPr>
            <a:picLocks noChangeAspect="1"/>
          </p:cNvPicPr>
          <p:nvPr/>
        </p:nvPicPr>
        <p:blipFill>
          <a:blip r:embed="rId3"/>
          <a:stretch>
            <a:fillRect/>
          </a:stretch>
        </p:blipFill>
        <p:spPr>
          <a:xfrm>
            <a:off x="7537489" y="80183"/>
            <a:ext cx="4654511" cy="3490883"/>
          </a:xfrm>
          <a:prstGeom prst="rect">
            <a:avLst/>
          </a:prstGeom>
        </p:spPr>
      </p:pic>
      <p:pic>
        <p:nvPicPr>
          <p:cNvPr id="6" name="Picture 5"/>
          <p:cNvPicPr>
            <a:picLocks noChangeAspect="1"/>
          </p:cNvPicPr>
          <p:nvPr/>
        </p:nvPicPr>
        <p:blipFill>
          <a:blip r:embed="rId4"/>
          <a:stretch>
            <a:fillRect/>
          </a:stretch>
        </p:blipFill>
        <p:spPr>
          <a:xfrm>
            <a:off x="-1" y="-1"/>
            <a:ext cx="5296619" cy="3310387"/>
          </a:xfrm>
          <a:prstGeom prst="rect">
            <a:avLst/>
          </a:prstGeom>
        </p:spPr>
      </p:pic>
    </p:spTree>
    <p:extLst>
      <p:ext uri="{BB962C8B-B14F-4D97-AF65-F5344CB8AC3E}">
        <p14:creationId xmlns:p14="http://schemas.microsoft.com/office/powerpoint/2010/main" val="701436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AU"/>
          </a:p>
        </p:txBody>
      </p:sp>
      <p:pic>
        <p:nvPicPr>
          <p:cNvPr id="4" name="Content Placeholder 3"/>
          <p:cNvPicPr>
            <a:picLocks noGrp="1" noChangeAspect="1"/>
          </p:cNvPicPr>
          <p:nvPr>
            <p:ph idx="4294967295"/>
          </p:nvPr>
        </p:nvPicPr>
        <p:blipFill>
          <a:blip r:embed="rId2"/>
          <a:srcRect t="-32360" b="-32360"/>
          <a:stretch>
            <a:fillRect/>
          </a:stretch>
        </p:blipFill>
        <p:spPr>
          <a:xfrm>
            <a:off x="1524000" y="0"/>
            <a:ext cx="9144000" cy="6858000"/>
          </a:xfrm>
        </p:spPr>
      </p:pic>
    </p:spTree>
    <p:extLst>
      <p:ext uri="{BB962C8B-B14F-4D97-AF65-F5344CB8AC3E}">
        <p14:creationId xmlns:p14="http://schemas.microsoft.com/office/powerpoint/2010/main" val="20834718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AU"/>
          </a:p>
        </p:txBody>
      </p:sp>
      <p:pic>
        <p:nvPicPr>
          <p:cNvPr id="4" name="Content Placeholder 3"/>
          <p:cNvPicPr>
            <a:picLocks noGrp="1" noChangeAspect="1"/>
          </p:cNvPicPr>
          <p:nvPr>
            <p:ph idx="4294967295"/>
          </p:nvPr>
        </p:nvPicPr>
        <p:blipFill>
          <a:blip r:embed="rId2"/>
          <a:srcRect l="-53740" r="-53740"/>
          <a:stretch>
            <a:fillRect/>
          </a:stretch>
        </p:blipFill>
        <p:spPr>
          <a:xfrm>
            <a:off x="1524000" y="0"/>
            <a:ext cx="9144000" cy="6858000"/>
          </a:xfrm>
        </p:spPr>
      </p:pic>
    </p:spTree>
    <p:extLst>
      <p:ext uri="{BB962C8B-B14F-4D97-AF65-F5344CB8AC3E}">
        <p14:creationId xmlns:p14="http://schemas.microsoft.com/office/powerpoint/2010/main" val="433879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t="26546" b="26546"/>
          <a:stretch>
            <a:fillRect/>
          </a:stretch>
        </p:blipFill>
        <p:spPr>
          <a:xfrm>
            <a:off x="1524000" y="0"/>
            <a:ext cx="9144000" cy="6858000"/>
          </a:xfrm>
        </p:spPr>
      </p:pic>
    </p:spTree>
    <p:extLst>
      <p:ext uri="{BB962C8B-B14F-4D97-AF65-F5344CB8AC3E}">
        <p14:creationId xmlns:p14="http://schemas.microsoft.com/office/powerpoint/2010/main" val="12237310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667000" y="0"/>
            <a:ext cx="6858000" cy="6858000"/>
          </a:xfrm>
          <a:prstGeom prst="rect">
            <a:avLst/>
          </a:prstGeom>
        </p:spPr>
      </p:pic>
    </p:spTree>
    <p:extLst>
      <p:ext uri="{BB962C8B-B14F-4D97-AF65-F5344CB8AC3E}">
        <p14:creationId xmlns:p14="http://schemas.microsoft.com/office/powerpoint/2010/main" val="10599517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pic>
        <p:nvPicPr>
          <p:cNvPr id="7" name="Content Placeholder 6" descr="pideret 2.tiff"/>
          <p:cNvPicPr>
            <a:picLocks noGrp="1" noChangeAspect="1"/>
          </p:cNvPicPr>
          <p:nvPr>
            <p:ph sz="half" idx="1"/>
          </p:nvPr>
        </p:nvPicPr>
        <p:blipFill>
          <a:blip r:embed="rId2">
            <a:extLst>
              <a:ext uri="{28A0092B-C50C-407E-A947-70E740481C1C}">
                <a14:useLocalDpi xmlns:a14="http://schemas.microsoft.com/office/drawing/2010/main" val="0"/>
              </a:ext>
            </a:extLst>
          </a:blip>
          <a:srcRect t="1227" b="1227"/>
          <a:stretch>
            <a:fillRect/>
          </a:stretch>
        </p:blipFill>
        <p:spPr>
          <a:xfrm>
            <a:off x="1524008" y="0"/>
            <a:ext cx="3908425" cy="6858000"/>
          </a:xfrm>
        </p:spPr>
      </p:pic>
      <p:pic>
        <p:nvPicPr>
          <p:cNvPr id="8" name="Content Placeholder 7" descr="pideret 3.tiff"/>
          <p:cNvPicPr>
            <a:picLocks noGrp="1" noChangeAspect="1"/>
          </p:cNvPicPr>
          <p:nvPr>
            <p:ph sz="half" idx="2"/>
          </p:nvPr>
        </p:nvPicPr>
        <p:blipFill>
          <a:blip r:embed="rId3">
            <a:extLst>
              <a:ext uri="{28A0092B-C50C-407E-A947-70E740481C1C}">
                <a14:useLocalDpi xmlns:a14="http://schemas.microsoft.com/office/drawing/2010/main" val="0"/>
              </a:ext>
            </a:extLst>
          </a:blip>
          <a:srcRect t="7658" b="7658"/>
          <a:stretch>
            <a:fillRect/>
          </a:stretch>
        </p:blipFill>
        <p:spPr>
          <a:xfrm>
            <a:off x="5432433" y="0"/>
            <a:ext cx="5235575" cy="6858000"/>
          </a:xfrm>
        </p:spPr>
      </p:pic>
    </p:spTree>
    <p:extLst>
      <p:ext uri="{BB962C8B-B14F-4D97-AF65-F5344CB8AC3E}">
        <p14:creationId xmlns:p14="http://schemas.microsoft.com/office/powerpoint/2010/main" val="79723978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rudolph 2.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7103" y="480836"/>
            <a:ext cx="2679986" cy="5363111"/>
          </a:xfrm>
          <a:prstGeom prst="rect">
            <a:avLst/>
          </a:prstGeom>
        </p:spPr>
      </p:pic>
      <p:pic>
        <p:nvPicPr>
          <p:cNvPr id="6" name="Picture 5" descr="rudolph 3.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68275" y="480836"/>
            <a:ext cx="2207011" cy="5363111"/>
          </a:xfrm>
          <a:prstGeom prst="rect">
            <a:avLst/>
          </a:prstGeom>
        </p:spPr>
      </p:pic>
      <p:pic>
        <p:nvPicPr>
          <p:cNvPr id="7" name="Picture 6" descr="rudolph 4.tif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54107" y="480836"/>
            <a:ext cx="2608984" cy="5363111"/>
          </a:xfrm>
          <a:prstGeom prst="rect">
            <a:avLst/>
          </a:prstGeom>
        </p:spPr>
      </p:pic>
      <p:sp>
        <p:nvSpPr>
          <p:cNvPr id="2" name="Title 1"/>
          <p:cNvSpPr>
            <a:spLocks noGrp="1"/>
          </p:cNvSpPr>
          <p:nvPr>
            <p:ph type="title"/>
          </p:nvPr>
        </p:nvSpPr>
        <p:spPr/>
        <p:txBody>
          <a:bodyPr/>
          <a:lstStyle/>
          <a:p>
            <a:endParaRPr lang="en-AU"/>
          </a:p>
        </p:txBody>
      </p:sp>
    </p:spTree>
    <p:extLst>
      <p:ext uri="{BB962C8B-B14F-4D97-AF65-F5344CB8AC3E}">
        <p14:creationId xmlns:p14="http://schemas.microsoft.com/office/powerpoint/2010/main" val="105859286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rudolph 5.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7103" y="1158927"/>
            <a:ext cx="2808160" cy="4515492"/>
          </a:xfrm>
          <a:prstGeom prst="rect">
            <a:avLst/>
          </a:prstGeom>
        </p:spPr>
      </p:pic>
      <p:pic>
        <p:nvPicPr>
          <p:cNvPr id="4" name="Picture 3" descr="ruldolph 1.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96676" y="1158925"/>
            <a:ext cx="3073247" cy="4515493"/>
          </a:xfrm>
          <a:prstGeom prst="rect">
            <a:avLst/>
          </a:prstGeom>
        </p:spPr>
      </p:pic>
      <p:pic>
        <p:nvPicPr>
          <p:cNvPr id="3" name="Picture 2" descr="rudolph 6.tif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77407" y="1158926"/>
            <a:ext cx="1858053" cy="4537859"/>
          </a:xfrm>
          <a:prstGeom prst="rect">
            <a:avLst/>
          </a:prstGeom>
        </p:spPr>
      </p:pic>
      <p:sp>
        <p:nvSpPr>
          <p:cNvPr id="5" name="Title 4"/>
          <p:cNvSpPr>
            <a:spLocks noGrp="1"/>
          </p:cNvSpPr>
          <p:nvPr>
            <p:ph type="title"/>
          </p:nvPr>
        </p:nvSpPr>
        <p:spPr/>
        <p:txBody>
          <a:bodyPr/>
          <a:lstStyle/>
          <a:p>
            <a:endParaRPr lang="en-AU" dirty="0"/>
          </a:p>
        </p:txBody>
      </p:sp>
    </p:spTree>
    <p:extLst>
      <p:ext uri="{BB962C8B-B14F-4D97-AF65-F5344CB8AC3E}">
        <p14:creationId xmlns:p14="http://schemas.microsoft.com/office/powerpoint/2010/main" val="201569988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figure_22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41989" y="-17979"/>
            <a:ext cx="4537323" cy="6875979"/>
          </a:xfrm>
          <a:prstGeom prst="rect">
            <a:avLst/>
          </a:prstGeom>
        </p:spPr>
      </p:pic>
      <p:sp>
        <p:nvSpPr>
          <p:cNvPr id="3" name="Title 2"/>
          <p:cNvSpPr>
            <a:spLocks noGrp="1"/>
          </p:cNvSpPr>
          <p:nvPr>
            <p:ph type="title"/>
          </p:nvPr>
        </p:nvSpPr>
        <p:spPr/>
        <p:txBody>
          <a:bodyPr/>
          <a:lstStyle/>
          <a:p>
            <a:endParaRPr lang="en-AU"/>
          </a:p>
        </p:txBody>
      </p:sp>
    </p:spTree>
    <p:extLst>
      <p:ext uri="{BB962C8B-B14F-4D97-AF65-F5344CB8AC3E}">
        <p14:creationId xmlns:p14="http://schemas.microsoft.com/office/powerpoint/2010/main" val="131345257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3" name="Picture 2" descr="frois-whittman 2.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93762" y="2"/>
            <a:ext cx="9143998" cy="6857998"/>
          </a:xfrm>
          <a:prstGeom prst="rect">
            <a:avLst/>
          </a:prstGeom>
        </p:spPr>
      </p:pic>
    </p:spTree>
    <p:extLst>
      <p:ext uri="{BB962C8B-B14F-4D97-AF65-F5344CB8AC3E}">
        <p14:creationId xmlns:p14="http://schemas.microsoft.com/office/powerpoint/2010/main" val="17028173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6" name="Content Placeholder 5" descr="FACS List from Coding Manual.pdf"/>
          <p:cNvPicPr>
            <a:picLocks noGrp="1" noChangeAspect="1"/>
          </p:cNvPicPr>
          <p:nvPr>
            <p:ph idx="4294967295"/>
          </p:nvPr>
        </p:nvPicPr>
        <p:blipFill>
          <a:blip r:embed="rId2">
            <a:extLst>
              <a:ext uri="{28A0092B-C50C-407E-A947-70E740481C1C}">
                <a14:useLocalDpi xmlns:a14="http://schemas.microsoft.com/office/drawing/2010/main" val="0"/>
              </a:ext>
            </a:extLst>
          </a:blip>
          <a:srcRect l="-46775" r="-46775"/>
          <a:stretch>
            <a:fillRect/>
          </a:stretch>
        </p:blipFill>
        <p:spPr>
          <a:xfrm rot="10800000">
            <a:off x="1524000" y="0"/>
            <a:ext cx="9144000" cy="6858000"/>
          </a:xfrm>
        </p:spPr>
      </p:pic>
    </p:spTree>
    <p:extLst>
      <p:ext uri="{BB962C8B-B14F-4D97-AF65-F5344CB8AC3E}">
        <p14:creationId xmlns:p14="http://schemas.microsoft.com/office/powerpoint/2010/main" val="121305412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7384347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3571703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p:cNvPicPr>
            <a:picLocks noChangeAspect="1"/>
          </p:cNvPicPr>
          <p:nvPr/>
        </p:nvPicPr>
        <p:blipFill>
          <a:blip r:embed="rId2"/>
          <a:stretch>
            <a:fillRect/>
          </a:stretch>
        </p:blipFill>
        <p:spPr>
          <a:xfrm>
            <a:off x="0" y="0"/>
            <a:ext cx="12182665" cy="6858000"/>
          </a:xfrm>
          <a:prstGeom prst="rect">
            <a:avLst/>
          </a:prstGeom>
        </p:spPr>
      </p:pic>
    </p:spTree>
    <p:extLst>
      <p:ext uri="{BB962C8B-B14F-4D97-AF65-F5344CB8AC3E}">
        <p14:creationId xmlns:p14="http://schemas.microsoft.com/office/powerpoint/2010/main" val="15381232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p:cNvPicPr>
            <a:picLocks noChangeAspect="1"/>
          </p:cNvPicPr>
          <p:nvPr/>
        </p:nvPicPr>
        <p:blipFill>
          <a:blip r:embed="rId2"/>
          <a:stretch>
            <a:fillRect/>
          </a:stretch>
        </p:blipFill>
        <p:spPr>
          <a:xfrm>
            <a:off x="695369" y="0"/>
            <a:ext cx="10821302" cy="6858000"/>
          </a:xfrm>
          <a:prstGeom prst="rect">
            <a:avLst/>
          </a:prstGeom>
        </p:spPr>
      </p:pic>
    </p:spTree>
    <p:extLst>
      <p:ext uri="{BB962C8B-B14F-4D97-AF65-F5344CB8AC3E}">
        <p14:creationId xmlns:p14="http://schemas.microsoft.com/office/powerpoint/2010/main" val="19760811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tretch>
            <a:fillRect/>
          </a:stretch>
        </p:blipFill>
        <p:spPr>
          <a:xfrm>
            <a:off x="0" y="-50801"/>
            <a:ext cx="12192000" cy="6908801"/>
          </a:xfrm>
          <a:prstGeom prst="rect">
            <a:avLst/>
          </a:prstGeom>
        </p:spPr>
      </p:pic>
    </p:spTree>
    <p:extLst>
      <p:ext uri="{BB962C8B-B14F-4D97-AF65-F5344CB8AC3E}">
        <p14:creationId xmlns:p14="http://schemas.microsoft.com/office/powerpoint/2010/main" val="129265742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p:cNvPicPr>
            <a:picLocks noChangeAspect="1"/>
          </p:cNvPicPr>
          <p:nvPr/>
        </p:nvPicPr>
        <p:blipFill>
          <a:blip r:embed="rId2"/>
          <a:stretch>
            <a:fillRect/>
          </a:stretch>
        </p:blipFill>
        <p:spPr>
          <a:xfrm>
            <a:off x="939800" y="0"/>
            <a:ext cx="10293433" cy="6858000"/>
          </a:xfrm>
          <a:prstGeom prst="rect">
            <a:avLst/>
          </a:prstGeom>
        </p:spPr>
      </p:pic>
    </p:spTree>
    <p:extLst>
      <p:ext uri="{BB962C8B-B14F-4D97-AF65-F5344CB8AC3E}">
        <p14:creationId xmlns:p14="http://schemas.microsoft.com/office/powerpoint/2010/main" val="11606149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8609107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tretch>
            <a:fillRect/>
          </a:stretch>
        </p:blipFill>
        <p:spPr>
          <a:xfrm>
            <a:off x="927646" y="227102"/>
            <a:ext cx="10336707" cy="6324433"/>
          </a:xfrm>
        </p:spPr>
      </p:pic>
    </p:spTree>
    <p:extLst>
      <p:ext uri="{BB962C8B-B14F-4D97-AF65-F5344CB8AC3E}">
        <p14:creationId xmlns:p14="http://schemas.microsoft.com/office/powerpoint/2010/main" val="12321935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85307" y="0"/>
            <a:ext cx="11621386" cy="6858000"/>
          </a:xfrm>
          <a:prstGeom prst="rect">
            <a:avLst/>
          </a:prstGeom>
        </p:spPr>
      </p:pic>
    </p:spTree>
    <p:extLst>
      <p:ext uri="{BB962C8B-B14F-4D97-AF65-F5344CB8AC3E}">
        <p14:creationId xmlns:p14="http://schemas.microsoft.com/office/powerpoint/2010/main" val="17487689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0980960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314307007">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618772" y="0"/>
            <a:ext cx="10975130" cy="6173371"/>
          </a:xfrm>
        </p:spPr>
      </p:pic>
    </p:spTree>
    <p:extLst>
      <p:ext uri="{BB962C8B-B14F-4D97-AF65-F5344CB8AC3E}">
        <p14:creationId xmlns:p14="http://schemas.microsoft.com/office/powerpoint/2010/main" val="195652153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a:spLocks noGrp="1"/>
          </p:cNvSpPr>
          <p:nvPr>
            <p:ph type="title"/>
          </p:nvPr>
        </p:nvSpPr>
        <p:spPr>
          <a:prstGeom prst="rect">
            <a:avLst/>
          </a:prstGeom>
        </p:spPr>
        <p:txBody>
          <a:bodyPr vert="horz" lIns="91425" tIns="91425" rIns="91425" bIns="91425" rtlCol="0" anchor="ctr" anchorCtr="0">
            <a:noAutofit/>
          </a:bodyPr>
          <a:lstStyle/>
          <a:p>
            <a:endParaRPr lang="en" dirty="0"/>
          </a:p>
        </p:txBody>
      </p:sp>
      <p:pic>
        <p:nvPicPr>
          <p:cNvPr id="2" name="Picture 1"/>
          <p:cNvPicPr>
            <a:picLocks noChangeAspect="1"/>
          </p:cNvPicPr>
          <p:nvPr/>
        </p:nvPicPr>
        <p:blipFill>
          <a:blip r:embed="rId3"/>
          <a:stretch>
            <a:fillRect/>
          </a:stretch>
        </p:blipFill>
        <p:spPr>
          <a:xfrm>
            <a:off x="1524001" y="0"/>
            <a:ext cx="9143999" cy="6858000"/>
          </a:xfrm>
          <a:prstGeom prst="rect">
            <a:avLst/>
          </a:prstGeom>
        </p:spPr>
      </p:pic>
    </p:spTree>
    <p:extLst>
      <p:ext uri="{BB962C8B-B14F-4D97-AF65-F5344CB8AC3E}">
        <p14:creationId xmlns:p14="http://schemas.microsoft.com/office/powerpoint/2010/main" val="1578582808"/>
      </p:ext>
    </p:extLst>
  </p:cSld>
  <p:clrMapOvr>
    <a:masterClrMapping/>
  </p:clrMapOvr>
  <p:transition spd="slow">
    <p:cu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10628" y="365125"/>
            <a:ext cx="4800600" cy="6210300"/>
          </a:xfrm>
          <a:prstGeom prst="rect">
            <a:avLst/>
          </a:prstGeom>
        </p:spPr>
      </p:pic>
      <p:pic>
        <p:nvPicPr>
          <p:cNvPr id="5" name="Picture 4"/>
          <p:cNvPicPr>
            <a:picLocks noChangeAspect="1"/>
          </p:cNvPicPr>
          <p:nvPr/>
        </p:nvPicPr>
        <p:blipFill>
          <a:blip r:embed="rId3"/>
          <a:stretch>
            <a:fillRect/>
          </a:stretch>
        </p:blipFill>
        <p:spPr>
          <a:xfrm>
            <a:off x="5109065" y="888251"/>
            <a:ext cx="6872307" cy="5164048"/>
          </a:xfrm>
          <a:prstGeom prst="rect">
            <a:avLst/>
          </a:prstGeom>
        </p:spPr>
      </p:pic>
    </p:spTree>
    <p:extLst>
      <p:ext uri="{BB962C8B-B14F-4D97-AF65-F5344CB8AC3E}">
        <p14:creationId xmlns:p14="http://schemas.microsoft.com/office/powerpoint/2010/main" val="22532901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F46216B-77A9-411A-B9D3-5023FCB7020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TotalTime>
  <Words>230</Words>
  <Application>Microsoft Macintosh PowerPoint</Application>
  <PresentationFormat>Widescreen</PresentationFormat>
  <Paragraphs>7</Paragraphs>
  <Slides>31</Slides>
  <Notes>1</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31</vt:i4>
      </vt:variant>
    </vt:vector>
  </HeadingPairs>
  <TitlesOfParts>
    <vt:vector size="37" baseType="lpstr">
      <vt:lpstr>Avenir Light</vt:lpstr>
      <vt:lpstr>Avenir Roman</vt:lpstr>
      <vt:lpstr>Calibri</vt:lpstr>
      <vt:lpstr>Calibri Light</vt:lpstr>
      <vt:lpstr>Arial</vt:lpstr>
      <vt:lpstr>Office Theme</vt:lpstr>
      <vt:lpstr>Gaming Formalism and the Aesthetics of Empathy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15.0040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Gaming Formalism and the Aesthetics of Empathy</dc:title>
  <dc:creator>Grant Bollmer</dc:creator>
  <cp:lastModifiedBy>Grant Bollmer</cp:lastModifiedBy>
  <cp:revision>3</cp:revision>
  <dcterms:created xsi:type="dcterms:W3CDTF">2017-11-09T15:02:18Z</dcterms:created>
  <dcterms:modified xsi:type="dcterms:W3CDTF">2017-11-16T14:57:05Z</dcterms:modified>
</cp:coreProperties>
</file>