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7" r:id="rId2"/>
    <p:sldId id="330" r:id="rId3"/>
    <p:sldId id="258" r:id="rId4"/>
    <p:sldId id="312" r:id="rId5"/>
    <p:sldId id="359" r:id="rId6"/>
    <p:sldId id="349" r:id="rId7"/>
    <p:sldId id="313" r:id="rId8"/>
    <p:sldId id="281" r:id="rId9"/>
    <p:sldId id="284" r:id="rId10"/>
    <p:sldId id="355" r:id="rId11"/>
    <p:sldId id="291" r:id="rId12"/>
    <p:sldId id="338" r:id="rId13"/>
    <p:sldId id="331" r:id="rId14"/>
    <p:sldId id="332" r:id="rId15"/>
    <p:sldId id="340" r:id="rId16"/>
    <p:sldId id="335" r:id="rId17"/>
    <p:sldId id="354" r:id="rId18"/>
    <p:sldId id="317" r:id="rId19"/>
    <p:sldId id="287" r:id="rId20"/>
    <p:sldId id="288" r:id="rId21"/>
    <p:sldId id="289" r:id="rId22"/>
    <p:sldId id="296" r:id="rId23"/>
    <p:sldId id="321" r:id="rId24"/>
    <p:sldId id="318" r:id="rId25"/>
    <p:sldId id="320" r:id="rId26"/>
    <p:sldId id="285" r:id="rId27"/>
    <p:sldId id="334" r:id="rId28"/>
    <p:sldId id="310" r:id="rId29"/>
    <p:sldId id="350" r:id="rId30"/>
    <p:sldId id="356" r:id="rId31"/>
    <p:sldId id="357" r:id="rId32"/>
    <p:sldId id="26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89"/>
    <p:restoredTop sz="84957"/>
  </p:normalViewPr>
  <p:slideViewPr>
    <p:cSldViewPr snapToGrid="0" snapToObjects="1">
      <p:cViewPr varScale="1">
        <p:scale>
          <a:sx n="88" d="100"/>
          <a:sy n="88" d="100"/>
        </p:scale>
        <p:origin x="21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CFD28-2632-EB45-B9DB-0B84E5C05BAC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1A308-90AF-9C40-8A98-134D1389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1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Jonas</a:t>
            </a:r>
            <a:r>
              <a:rPr lang="en-US" baseline="0" dirty="0">
                <a:solidFill>
                  <a:srgbClr val="FF0000"/>
                </a:solidFill>
              </a:rPr>
              <a:t> </a:t>
            </a:r>
            <a:r>
              <a:rPr lang="en-US" baseline="0" dirty="0" smtClean="0">
                <a:solidFill>
                  <a:srgbClr val="FF0000"/>
                </a:solidFill>
              </a:rPr>
              <a:t>Jørgensen. PhD fellow at the IT Univ. of Copenhagen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Today</a:t>
            </a:r>
            <a:r>
              <a:rPr lang="en-US" baseline="0" dirty="0" smtClean="0">
                <a:solidFill>
                  <a:srgbClr val="FF0000"/>
                </a:solidFill>
              </a:rPr>
              <a:t> I will be presenting my paper “Prolegomena for a Transdisciplinary Investigation into the </a:t>
            </a:r>
            <a:r>
              <a:rPr lang="en-US" baseline="0" dirty="0" err="1" smtClean="0">
                <a:solidFill>
                  <a:srgbClr val="FF0000"/>
                </a:solidFill>
              </a:rPr>
              <a:t>Materialities</a:t>
            </a:r>
            <a:r>
              <a:rPr lang="en-US" baseline="0" dirty="0" smtClean="0">
                <a:solidFill>
                  <a:srgbClr val="FF0000"/>
                </a:solidFill>
              </a:rPr>
              <a:t> of Soft Systems”.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Would like to point out, that the thinking and practice presented here is still very much a work in progress, so I will appreciate any comments you might have on the work.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My paper deals with ”soft robots” and materiality.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Will start by introducing the research field of soft robotics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Move to three examples of soft robots in contemporary media art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I will then interrogate different notions of materiality within technical research on soft robots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Finally I will present some of my own practical work involving soft robots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>
              <a:solidFill>
                <a:srgbClr val="FF0000"/>
              </a:solidFill>
            </a:endParaRPr>
          </a:p>
          <a:p>
            <a:r>
              <a:rPr lang="en-US" baseline="0" dirty="0" smtClean="0">
                <a:solidFill>
                  <a:srgbClr val="FF0000"/>
                </a:solidFill>
              </a:rPr>
              <a:t>Coming from a background in physics and art history writing this paper has been a means for me to think about how to approach soft robots in a way that leaves room for both natural science and aesthetics. 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But also about how to create a productive interplay between these two different approaches to matter.</a:t>
            </a:r>
          </a:p>
          <a:p>
            <a:endParaRPr lang="en-US" baseline="0" dirty="0" smtClean="0">
              <a:solidFill>
                <a:srgbClr val="FF0000"/>
              </a:solidFill>
            </a:endParaRPr>
          </a:p>
          <a:p>
            <a:r>
              <a:rPr lang="en-US" baseline="0" dirty="0" smtClean="0">
                <a:solidFill>
                  <a:srgbClr val="FF0000"/>
                </a:solidFill>
              </a:rPr>
              <a:t>Overall the paper argues that:</a:t>
            </a:r>
          </a:p>
          <a:p>
            <a:r>
              <a:rPr lang="en-US" sz="120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- Soft robotics as a phenomenon and a set of practices should be seen as giving prominence to materiality and the enactive and processual potential of soft matter</a:t>
            </a:r>
            <a:r>
              <a:rPr lang="en-US" baseline="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2B56E-6B87-244A-B072-0F87F011C2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06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robotics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in the past five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 years become established as an emerging sub field within technical robotics research. </a:t>
            </a:r>
          </a:p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robots: Fully or partially soft morphologies, designed to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exploit the benefits of this feature.</a:t>
            </a: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EEF1F-E18D-5040-9541-8A33763A14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4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0" baseline="0" dirty="0" smtClean="0"/>
              <a:t>robots built from elastic materials </a:t>
            </a:r>
            <a:endParaRPr lang="en-US" b="0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DB3E9-66C9-8A4D-A244-D3D8EA703E1D}" type="slidenum">
              <a:rPr lang="en-US">
                <a:latin typeface="Bangla MN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>
              <a:latin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1A308-90AF-9C40-8A98-134D13895B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22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1A308-90AF-9C40-8A98-134D13895B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52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1A308-90AF-9C40-8A98-134D13895BE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06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1A308-90AF-9C40-8A98-134D13895BE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06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calculations done by complex</a:t>
            </a:r>
            <a:r>
              <a:rPr lang="en-US" baseline="0" dirty="0" smtClean="0"/>
              <a:t> filters can be achieved in physical mass-spring systems that stand in for the robot body.</a:t>
            </a:r>
          </a:p>
          <a:p>
            <a:r>
              <a:rPr lang="en-US" baseline="0" dirty="0" smtClean="0"/>
              <a:t>The morphology provides the computational processes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“compliant, complex physical bodies can be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fectively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employed as computational resources“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“real physical bodies are employed as computational resources 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EcoFlex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tires – computation changes, it evolves, decays.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Errros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produced -&gt;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liveness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2B56E-6B87-244A-B072-0F87F011C2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28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Bristol Robotics Laboratory the transformational properties of matter are also leveraged.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occurs not just in the fabrication process but for the actual functioning of their soft robots.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researchers here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experimenting with using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biodegradable materials such as latex rubber and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instead of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silicone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done to yield autonomous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robots that may assimilate to and eventually perish in natural environments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without causing damage to them.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US" sz="1200" b="1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summarize: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technical soft robotics research: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enactment of a processual and dynamic physical and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chemico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-biological materiality is central to both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design, fabrication, and functioning of state-of-the-art soft robots.</a:t>
            </a:r>
            <a:r>
              <a:rPr lang="en-US" b="1" dirty="0" smtClean="0">
                <a:effectLst/>
              </a:rPr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effectLst/>
              </a:rPr>
              <a:t>[short</a:t>
            </a:r>
            <a:r>
              <a:rPr lang="en-US" b="1" baseline="0" dirty="0" smtClean="0">
                <a:effectLst/>
              </a:rPr>
              <a:t> pause here</a:t>
            </a:r>
            <a:r>
              <a:rPr lang="en-US" b="1" dirty="0" smtClean="0">
                <a:effectLst/>
              </a:rPr>
              <a:t>]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2B56E-6B87-244A-B072-0F87F011C26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7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7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4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4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7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9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0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2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0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1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45A85-911B-BF41-B22E-2CA3F69A363E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86CD2-9488-1B44-A3E8-064999BAA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9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g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4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joe@itu.dk" TargetMode="External"/><Relationship Id="rId3" Type="http://schemas.openxmlformats.org/officeDocument/2006/relationships/hyperlink" Target="http://jonasjoergensen.wordpress.com/" TargetMode="Externa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jpe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png"/><Relationship Id="rId8" Type="http://schemas.openxmlformats.org/officeDocument/2006/relationships/image" Target="../media/image15.jpeg"/><Relationship Id="rId9" Type="http://schemas.openxmlformats.org/officeDocument/2006/relationships/image" Target="../media/image16.jpeg"/><Relationship Id="rId10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g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227" y="5878228"/>
            <a:ext cx="2895763" cy="704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7057" y="746438"/>
            <a:ext cx="8514437" cy="18508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thelas Bold"/>
                <a:cs typeface="Athelas Bold"/>
              </a:rPr>
              <a:t>From Soft Sculpture to Soft Robotics: Retracing a Physical Aesthetics of Softness and </a:t>
            </a:r>
            <a:r>
              <a:rPr lang="en-US" sz="3600" b="1" dirty="0" smtClean="0">
                <a:latin typeface="Athelas Bold"/>
                <a:cs typeface="Athelas Bold"/>
              </a:rPr>
              <a:t>the “Life-like”</a:t>
            </a:r>
            <a:endParaRPr lang="en-US" sz="3600" b="1" dirty="0" smtClean="0">
              <a:latin typeface="Athelas Bold"/>
              <a:cs typeface="Athelas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3360" y="3498347"/>
            <a:ext cx="3613899" cy="1053896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latin typeface="Athelas" charset="0"/>
                <a:ea typeface="Athelas" charset="0"/>
                <a:cs typeface="Athelas" charset="0"/>
              </a:rPr>
              <a:t>Jonas Jørgensen</a:t>
            </a:r>
          </a:p>
          <a:p>
            <a:pPr algn="l"/>
            <a:r>
              <a:rPr lang="en-US" sz="2000" dirty="0">
                <a:latin typeface="Athelas" charset="0"/>
                <a:ea typeface="Athelas" charset="0"/>
                <a:cs typeface="Athelas" charset="0"/>
              </a:rPr>
              <a:t>PhD fellow </a:t>
            </a:r>
          </a:p>
          <a:p>
            <a:pPr algn="l"/>
            <a:r>
              <a:rPr lang="en-US" sz="2000" dirty="0">
                <a:latin typeface="Athelas" charset="0"/>
                <a:ea typeface="Athelas" charset="0"/>
                <a:cs typeface="Athelas" charset="0"/>
              </a:rPr>
              <a:t>IT University of Copenhagen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5579634"/>
            <a:ext cx="2267210" cy="248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890" y="6040518"/>
            <a:ext cx="1968171" cy="7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edia.wired.com/photos/5934f3d3ca941e4d0cb7c282/master/w_580,c_limit/Coudra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434" y="4233679"/>
            <a:ext cx="3118624" cy="233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79608" y="-53992"/>
            <a:ext cx="7113535" cy="1398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smtClean="0">
                <a:solidFill>
                  <a:srgbClr val="000000"/>
                </a:solidFill>
                <a:latin typeface="Athelas Bold"/>
                <a:cs typeface="Athelas Bold"/>
              </a:rPr>
              <a:t>An extended history of soft automata</a:t>
            </a:r>
            <a:endParaRPr lang="en-US" sz="2800" dirty="0">
              <a:solidFill>
                <a:srgbClr val="000000"/>
              </a:solidFill>
              <a:latin typeface="Athelas Bold"/>
              <a:cs typeface="Athelas Bold"/>
            </a:endParaRPr>
          </a:p>
        </p:txBody>
      </p:sp>
      <p:pic>
        <p:nvPicPr>
          <p:cNvPr id="10" name="Picture 4" descr="aquet Droz &quot;The Writer&quot; Automata: Awesome Antique Android Watch Release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093" y="437126"/>
            <a:ext cx="1548986" cy="233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1" y="2260701"/>
            <a:ext cx="5254429" cy="28904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19420" y="2157625"/>
            <a:ext cx="31474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i="1" dirty="0" smtClean="0">
                <a:latin typeface="Calibri" charset="0"/>
                <a:ea typeface="Calibri" charset="0"/>
                <a:cs typeface="Times New Roman" charset="0"/>
              </a:rPr>
              <a:t>“</a:t>
            </a:r>
            <a:r>
              <a:rPr lang="en-US" b="1" i="1" dirty="0" smtClean="0">
                <a:latin typeface="Calibri" charset="0"/>
                <a:ea typeface="Calibri" charset="0"/>
                <a:cs typeface="Times New Roman" charset="0"/>
              </a:rPr>
              <a:t>an </a:t>
            </a:r>
            <a:r>
              <a:rPr lang="en-US" b="1" i="1" dirty="0">
                <a:latin typeface="Calibri" charset="0"/>
                <a:ea typeface="Calibri" charset="0"/>
                <a:cs typeface="Times New Roman" charset="0"/>
              </a:rPr>
              <a:t>artificial model of a living creature should be soft, flexible, sometimes also wet and messy,</a:t>
            </a:r>
            <a:r>
              <a:rPr lang="en-US" i="1" dirty="0">
                <a:latin typeface="Calibri" charset="0"/>
                <a:ea typeface="Calibri" charset="0"/>
                <a:cs typeface="Times New Roman" charset="0"/>
              </a:rPr>
              <a:t> and in these ways should resemble its organic subject.”(</a:t>
            </a:r>
            <a:r>
              <a:rPr lang="en-US" i="1" dirty="0" err="1">
                <a:latin typeface="Calibri" charset="0"/>
                <a:ea typeface="Calibri" charset="0"/>
                <a:cs typeface="Times New Roman" charset="0"/>
              </a:rPr>
              <a:t>Riskin</a:t>
            </a:r>
            <a:r>
              <a:rPr lang="en-US" i="1" dirty="0">
                <a:latin typeface="Calibri" charset="0"/>
                <a:ea typeface="Calibri" charset="0"/>
                <a:cs typeface="Times New Roman" charset="0"/>
              </a:rPr>
              <a:t>, 2003: 112)</a:t>
            </a:r>
            <a:endParaRPr lang="en-US" i="1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0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III. </a:t>
            </a:r>
            <a:r>
              <a:rPr lang="da-DK" sz="2800" b="1" u="sng" dirty="0" smtClean="0">
                <a:latin typeface="Athelas Bold"/>
                <a:cs typeface="Athelas Bold"/>
              </a:rPr>
              <a:t>SOFT (LIFE-LIKE) SCULPTURE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20424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61" y="2610674"/>
            <a:ext cx="5773439" cy="3248266"/>
          </a:xfrm>
        </p:spPr>
      </p:pic>
      <p:sp>
        <p:nvSpPr>
          <p:cNvPr id="7" name="Rectangle 6"/>
          <p:cNvSpPr/>
          <p:nvPr/>
        </p:nvSpPr>
        <p:spPr>
          <a:xfrm>
            <a:off x="627361" y="5858939"/>
            <a:ext cx="4269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Claes</a:t>
            </a:r>
            <a:r>
              <a:rPr lang="en-US" dirty="0"/>
              <a:t> </a:t>
            </a:r>
            <a:r>
              <a:rPr lang="en-US" dirty="0" smtClean="0"/>
              <a:t>Oldenburg, </a:t>
            </a:r>
            <a:r>
              <a:rPr lang="en-US" i="1" dirty="0" smtClean="0"/>
              <a:t>Ice </a:t>
            </a:r>
            <a:r>
              <a:rPr lang="en-US" i="1" dirty="0"/>
              <a:t>Bag -- Scale B, </a:t>
            </a:r>
            <a:r>
              <a:rPr lang="en-US" i="1" dirty="0" smtClean="0"/>
              <a:t>Yellow</a:t>
            </a:r>
            <a:r>
              <a:rPr lang="en-US" dirty="0" smtClean="0"/>
              <a:t>, </a:t>
            </a:r>
            <a:r>
              <a:rPr lang="en-US" dirty="0"/>
              <a:t>1971</a:t>
            </a:r>
          </a:p>
        </p:txBody>
      </p:sp>
      <p:sp>
        <p:nvSpPr>
          <p:cNvPr id="2" name="Rectangle 1"/>
          <p:cNvSpPr/>
          <p:nvPr/>
        </p:nvSpPr>
        <p:spPr>
          <a:xfrm>
            <a:off x="627361" y="1429147"/>
            <a:ext cx="8841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 smtClean="0">
                <a:ea typeface="Times New Roman" charset="0"/>
              </a:rPr>
              <a:t>Oldenburg’s </a:t>
            </a:r>
            <a:r>
              <a:rPr lang="en-US" i="1" dirty="0">
                <a:ea typeface="Times New Roman" charset="0"/>
              </a:rPr>
              <a:t>soft sculptures―</a:t>
            </a:r>
            <a:r>
              <a:rPr lang="en-US" i="1" dirty="0" err="1">
                <a:ea typeface="Times New Roman" charset="0"/>
              </a:rPr>
              <a:t>mechanised</a:t>
            </a:r>
            <a:r>
              <a:rPr lang="en-US" i="1" dirty="0">
                <a:ea typeface="Times New Roman" charset="0"/>
              </a:rPr>
              <a:t> or not―never simply ‘sit on their </a:t>
            </a:r>
            <a:r>
              <a:rPr lang="en-US" i="1" dirty="0" err="1">
                <a:ea typeface="Times New Roman" charset="0"/>
              </a:rPr>
              <a:t>arses</a:t>
            </a:r>
            <a:r>
              <a:rPr lang="en-US" i="1" dirty="0">
                <a:ea typeface="Times New Roman" charset="0"/>
              </a:rPr>
              <a:t>’. </a:t>
            </a:r>
            <a:r>
              <a:rPr lang="is-IS" i="1" dirty="0" smtClean="0">
                <a:ea typeface="Times New Roman" charset="0"/>
              </a:rPr>
              <a:t>…</a:t>
            </a:r>
            <a:r>
              <a:rPr lang="en-US" i="1" dirty="0" smtClean="0">
                <a:ea typeface="Times New Roman" charset="0"/>
              </a:rPr>
              <a:t> </a:t>
            </a:r>
            <a:r>
              <a:rPr lang="en-US" i="1" dirty="0">
                <a:ea typeface="Times New Roman" charset="0"/>
              </a:rPr>
              <a:t>the works take on their </a:t>
            </a:r>
            <a:r>
              <a:rPr lang="en-US" b="1" i="1" dirty="0">
                <a:ea typeface="Times New Roman" charset="0"/>
              </a:rPr>
              <a:t>own life</a:t>
            </a:r>
            <a:r>
              <a:rPr lang="en-US" i="1" dirty="0">
                <a:ea typeface="Times New Roman" charset="0"/>
              </a:rPr>
              <a:t> and exist in a constant state of flux. </a:t>
            </a:r>
            <a:r>
              <a:rPr lang="en-US" dirty="0" smtClean="0"/>
              <a:t>(</a:t>
            </a:r>
            <a:r>
              <a:rPr lang="en-US" dirty="0" smtClean="0"/>
              <a:t>Lucina Ward)</a:t>
            </a:r>
          </a:p>
        </p:txBody>
      </p:sp>
    </p:spTree>
    <p:extLst>
      <p:ext uri="{BB962C8B-B14F-4D97-AF65-F5344CB8AC3E}">
        <p14:creationId xmlns:p14="http://schemas.microsoft.com/office/powerpoint/2010/main" val="3967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www.moma.org/wp/moma_learning/wp-content/uploads/2012/07/Robert_Morris_Untitled_1969-390x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94" y="671518"/>
            <a:ext cx="4901784" cy="496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01194" y="5636145"/>
            <a:ext cx="5141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Robert </a:t>
            </a:r>
            <a:r>
              <a:rPr lang="en-US" dirty="0" smtClean="0"/>
              <a:t>Morris</a:t>
            </a:r>
            <a:r>
              <a:rPr lang="en-US" smtClean="0"/>
              <a:t>, </a:t>
            </a:r>
            <a:r>
              <a:rPr lang="en-US" i="1" smtClean="0"/>
              <a:t>Untitled</a:t>
            </a:r>
            <a:r>
              <a:rPr lang="en-US" smtClean="0"/>
              <a:t>, 1969</a:t>
            </a:r>
            <a:r>
              <a:rPr lang="en-US" dirty="0"/>
              <a:t>. Felt, 15' 3/4" x 6' 1/2" x 1" (459.2 x 184.1 x 2.5 cm)</a:t>
            </a:r>
          </a:p>
        </p:txBody>
      </p:sp>
      <p:sp>
        <p:nvSpPr>
          <p:cNvPr id="5" name="Rectangle 4"/>
          <p:cNvSpPr/>
          <p:nvPr/>
        </p:nvSpPr>
        <p:spPr>
          <a:xfrm>
            <a:off x="332999" y="2340755"/>
            <a:ext cx="5228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 smtClean="0"/>
              <a:t>The </a:t>
            </a:r>
            <a:r>
              <a:rPr lang="en-US" i="1" dirty="0"/>
              <a:t>order and symmetry of the cut cloth is contradicted by the graceful sag at the top, which gives it some </a:t>
            </a:r>
            <a:r>
              <a:rPr lang="en-US" b="1" i="1" dirty="0"/>
              <a:t>human qualities</a:t>
            </a:r>
            <a:r>
              <a:rPr lang="en-US" i="1" dirty="0" smtClean="0"/>
              <a:t>. </a:t>
            </a:r>
            <a:r>
              <a:rPr lang="en-US" dirty="0" smtClean="0"/>
              <a:t>(MOMA)</a:t>
            </a:r>
          </a:p>
        </p:txBody>
      </p:sp>
      <p:sp>
        <p:nvSpPr>
          <p:cNvPr id="6" name="Rectangle 5"/>
          <p:cNvSpPr/>
          <p:nvPr/>
        </p:nvSpPr>
        <p:spPr>
          <a:xfrm>
            <a:off x="232995" y="1002980"/>
            <a:ext cx="5328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 smtClean="0"/>
              <a:t>Morris’s </a:t>
            </a:r>
            <a:r>
              <a:rPr lang="en-US" i="1" dirty="0"/>
              <a:t>scattered felt strips obliquely </a:t>
            </a:r>
            <a:r>
              <a:rPr lang="en-US" b="1" i="1" dirty="0"/>
              <a:t>allude to the human body </a:t>
            </a:r>
            <a:r>
              <a:rPr lang="en-US" i="1" dirty="0"/>
              <a:t>through their response to gravity and epidermal quality</a:t>
            </a:r>
            <a:r>
              <a:rPr lang="en-US" dirty="0"/>
              <a:t>. </a:t>
            </a:r>
            <a:r>
              <a:rPr lang="en-US" dirty="0" smtClean="0"/>
              <a:t>(</a:t>
            </a:r>
            <a:r>
              <a:rPr lang="en-US" dirty="0"/>
              <a:t>the Guggenheim </a:t>
            </a:r>
            <a:r>
              <a:rPr lang="en-US" dirty="0" smtClean="0"/>
              <a:t>Museum)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9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chard Serra, Belts, 1966–67. Vulcanized rubber and neon, 6 feet x 25 feet x 20 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551" y="778970"/>
            <a:ext cx="7837046" cy="521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32551" y="6024775"/>
            <a:ext cx="7837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Richard </a:t>
            </a:r>
            <a:r>
              <a:rPr lang="en-US" dirty="0" smtClean="0"/>
              <a:t>Serra, Belts, 1966–67, Vulcanized </a:t>
            </a:r>
            <a:r>
              <a:rPr lang="en-US" dirty="0"/>
              <a:t>rubber and </a:t>
            </a:r>
            <a:r>
              <a:rPr lang="en-US" dirty="0" smtClean="0"/>
              <a:t>neon, 182.9 </a:t>
            </a:r>
            <a:r>
              <a:rPr lang="en-US" dirty="0"/>
              <a:t>x 762 x 50.8 </a:t>
            </a:r>
            <a:r>
              <a:rPr lang="en-US" dirty="0" smtClean="0"/>
              <a:t>cm.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4878" y="1099796"/>
            <a:ext cx="35476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 smtClean="0"/>
              <a:t>The </a:t>
            </a:r>
            <a:r>
              <a:rPr lang="en-US" i="1" dirty="0"/>
              <a:t>piece’s </a:t>
            </a:r>
            <a:r>
              <a:rPr lang="en-US" b="1" i="1" dirty="0"/>
              <a:t>anthropomorphic quality</a:t>
            </a:r>
            <a:r>
              <a:rPr lang="en-US" i="1" dirty="0"/>
              <a:t>—the belts suggest limp figures or </a:t>
            </a:r>
            <a:r>
              <a:rPr lang="en-US" i="1" dirty="0" smtClean="0"/>
              <a:t>twisted harnesses </a:t>
            </a:r>
            <a:r>
              <a:rPr lang="is-IS" i="1" dirty="0" smtClean="0"/>
              <a:t>…</a:t>
            </a:r>
            <a:r>
              <a:rPr lang="en-US" dirty="0" smtClean="0"/>
              <a:t> </a:t>
            </a:r>
            <a:r>
              <a:rPr lang="en-US" dirty="0"/>
              <a:t>(the Guggenheim </a:t>
            </a:r>
            <a:r>
              <a:rPr lang="en-US" dirty="0" smtClean="0"/>
              <a:t>Museum)</a:t>
            </a:r>
          </a:p>
        </p:txBody>
      </p:sp>
    </p:spTree>
    <p:extLst>
      <p:ext uri="{BB962C8B-B14F-4D97-AF65-F5344CB8AC3E}">
        <p14:creationId xmlns:p14="http://schemas.microsoft.com/office/powerpoint/2010/main" val="8615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5347" y="6265117"/>
            <a:ext cx="85352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Lynda </a:t>
            </a:r>
            <a:r>
              <a:rPr lang="en-US" sz="1400" dirty="0" err="1" smtClean="0"/>
              <a:t>Benglis</a:t>
            </a:r>
            <a:r>
              <a:rPr lang="en-US" sz="1400" dirty="0" smtClean="0"/>
              <a:t>, </a:t>
            </a:r>
            <a:r>
              <a:rPr lang="en-US" sz="1400" i="1" dirty="0" smtClean="0"/>
              <a:t>Untitled </a:t>
            </a:r>
            <a:r>
              <a:rPr lang="en-US" sz="1400" i="1" dirty="0"/>
              <a:t>(Polly's pie II)</a:t>
            </a:r>
            <a:r>
              <a:rPr lang="en-US" sz="1400" dirty="0"/>
              <a:t> </a:t>
            </a:r>
            <a:r>
              <a:rPr lang="en-US" sz="1400" dirty="0" smtClean="0"/>
              <a:t>1968, pigmented </a:t>
            </a:r>
            <a:r>
              <a:rPr lang="en-US" sz="1400" dirty="0"/>
              <a:t>polyurethane </a:t>
            </a:r>
            <a:r>
              <a:rPr lang="en-US" sz="1400" dirty="0" smtClean="0"/>
              <a:t>foam. 15.2 x 139.7 </a:t>
            </a:r>
            <a:r>
              <a:rPr lang="en-US" sz="1400" dirty="0"/>
              <a:t>x 83.8 </a:t>
            </a:r>
            <a:r>
              <a:rPr lang="en-US" sz="1400" dirty="0" smtClean="0"/>
              <a:t>cm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12" y="1409735"/>
            <a:ext cx="6265009" cy="48553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3017" y="1409735"/>
            <a:ext cx="44270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a typeface="Times New Roman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ea typeface="Times New Roman" charset="0"/>
              </a:rPr>
              <a:t>‘</a:t>
            </a:r>
            <a:r>
              <a:rPr lang="en-US" b="1" i="1" dirty="0">
                <a:ea typeface="Times New Roman" charset="0"/>
              </a:rPr>
              <a:t>Dionysian</a:t>
            </a:r>
            <a:r>
              <a:rPr lang="en-US" dirty="0" smtClean="0">
                <a:ea typeface="Times New Roman" charset="0"/>
              </a:rPr>
              <a:t>’,</a:t>
            </a:r>
            <a:r>
              <a:rPr lang="en-US" i="1" dirty="0" smtClean="0">
                <a:ea typeface="Times New Roman" charset="0"/>
              </a:rPr>
              <a:t> ‘</a:t>
            </a:r>
            <a:r>
              <a:rPr lang="en-US" i="1" dirty="0" err="1" smtClean="0">
                <a:ea typeface="Times New Roman" charset="0"/>
              </a:rPr>
              <a:t>erotics</a:t>
            </a:r>
            <a:r>
              <a:rPr lang="en-US" i="1" dirty="0" smtClean="0">
                <a:ea typeface="Times New Roman" charset="0"/>
              </a:rPr>
              <a:t> of Anti-Form</a:t>
            </a:r>
            <a:r>
              <a:rPr lang="en-US" dirty="0" smtClean="0">
                <a:ea typeface="Times New Roman" charset="0"/>
              </a:rPr>
              <a:t>’ </a:t>
            </a:r>
            <a:r>
              <a:rPr lang="en-US" dirty="0" smtClean="0"/>
              <a:t>(</a:t>
            </a:r>
            <a:r>
              <a:rPr lang="en-US" dirty="0">
                <a:ea typeface="Times New Roman" charset="0"/>
              </a:rPr>
              <a:t>Robert G Edelman</a:t>
            </a:r>
            <a:r>
              <a:rPr lang="en-US" dirty="0" smtClean="0"/>
              <a:t>)</a:t>
            </a:r>
            <a:endParaRPr lang="en-US" dirty="0" smtClean="0">
              <a:ea typeface="Times New Roman" charset="0"/>
            </a:endParaRPr>
          </a:p>
          <a:p>
            <a:endParaRPr lang="en-US" dirty="0">
              <a:ea typeface="Times New Roman" charset="0"/>
            </a:endParaRPr>
          </a:p>
          <a:p>
            <a:pPr marL="285750" indent="-285750">
              <a:buFontTx/>
              <a:buChar char="-"/>
            </a:pPr>
            <a:r>
              <a:rPr lang="en-US" i="1" dirty="0">
                <a:ea typeface="Times New Roman" charset="0"/>
              </a:rPr>
              <a:t>The artist is not coy about </a:t>
            </a:r>
            <a:r>
              <a:rPr lang="en-US" b="1" i="1" dirty="0">
                <a:ea typeface="Times New Roman" charset="0"/>
              </a:rPr>
              <a:t>bodily associations</a:t>
            </a:r>
            <a:r>
              <a:rPr lang="en-US" i="1" dirty="0">
                <a:ea typeface="Times New Roman" charset="0"/>
              </a:rPr>
              <a:t>―going so far as to liken the ‘flow’ of another early polyurethane work to an </a:t>
            </a:r>
            <a:r>
              <a:rPr lang="en-US" i="1" dirty="0" smtClean="0">
                <a:ea typeface="Times New Roman" charset="0"/>
              </a:rPr>
              <a:t>orgasm </a:t>
            </a:r>
            <a:r>
              <a:rPr lang="en-US" dirty="0" smtClean="0">
                <a:ea typeface="Times New Roman" charset="0"/>
              </a:rPr>
              <a:t>(Lucina Ward) 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6614" y="1683459"/>
            <a:ext cx="4572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 smtClean="0">
                <a:ea typeface="Calibri" charset="0"/>
              </a:rPr>
              <a:t>Despite </a:t>
            </a:r>
            <a:r>
              <a:rPr lang="en-US" i="1" dirty="0">
                <a:ea typeface="Calibri" charset="0"/>
              </a:rPr>
              <a:t>the fact that all the elements of </a:t>
            </a:r>
            <a:r>
              <a:rPr lang="en-US" i="1" dirty="0" err="1">
                <a:ea typeface="Calibri" charset="0"/>
              </a:rPr>
              <a:t>Tubeseed</a:t>
            </a:r>
            <a:r>
              <a:rPr lang="en-US" i="1" dirty="0">
                <a:ea typeface="Calibri" charset="0"/>
              </a:rPr>
              <a:t> (A) are manufactured, there is a curious </a:t>
            </a:r>
            <a:r>
              <a:rPr lang="en-US" b="1" i="1" dirty="0">
                <a:ea typeface="Calibri" charset="0"/>
              </a:rPr>
              <a:t>sense of the organic</a:t>
            </a:r>
            <a:r>
              <a:rPr lang="en-US" i="1" dirty="0">
                <a:ea typeface="Calibri" charset="0"/>
              </a:rPr>
              <a:t>, of </a:t>
            </a:r>
            <a:r>
              <a:rPr lang="en-US" b="1" i="1" dirty="0">
                <a:ea typeface="Calibri" charset="0"/>
              </a:rPr>
              <a:t>a growing entity which seems to push out of its ‘shell’</a:t>
            </a:r>
            <a:r>
              <a:rPr lang="en-US" i="1" dirty="0">
                <a:ea typeface="Calibri" charset="0"/>
              </a:rPr>
              <a:t>. </a:t>
            </a:r>
            <a:r>
              <a:rPr lang="en-US" dirty="0">
                <a:ea typeface="Times New Roman" charset="0"/>
              </a:rPr>
              <a:t>(Lucina Ward) 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ilary ARCHER | Tubeseed (A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67" y="1597023"/>
            <a:ext cx="4860099" cy="36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711867" y="527854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Hilary </a:t>
            </a:r>
            <a:r>
              <a:rPr lang="en-US" dirty="0" smtClean="0"/>
              <a:t>ARCHER, </a:t>
            </a:r>
            <a:r>
              <a:rPr lang="en-US" i="1" dirty="0" err="1" smtClean="0"/>
              <a:t>Tubeseed</a:t>
            </a:r>
            <a:r>
              <a:rPr lang="en-US" i="1" dirty="0" smtClean="0"/>
              <a:t> </a:t>
            </a:r>
            <a:r>
              <a:rPr lang="en-US" i="1" dirty="0"/>
              <a:t>(A)</a:t>
            </a:r>
            <a:r>
              <a:rPr lang="en-US" dirty="0"/>
              <a:t> 1972 </a:t>
            </a:r>
          </a:p>
        </p:txBody>
      </p:sp>
    </p:spTree>
    <p:extLst>
      <p:ext uri="{BB962C8B-B14F-4D97-AF65-F5344CB8AC3E}">
        <p14:creationId xmlns:p14="http://schemas.microsoft.com/office/powerpoint/2010/main" val="3650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88" y="3473593"/>
            <a:ext cx="2832257" cy="1593491"/>
          </a:xfrm>
          <a:prstGeom prst="rect">
            <a:avLst/>
          </a:prstGeom>
        </p:spPr>
      </p:pic>
      <p:pic>
        <p:nvPicPr>
          <p:cNvPr id="3" name="Picture 4" descr="https://www.moma.org/wp/moma_learning/wp-content/uploads/2012/07/Robert_Morris_Untitled_1969-390x3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446" y="3473593"/>
            <a:ext cx="2404652" cy="24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chard Serra, Belts, 1966–67. Vulcanized rubber and neon, 6 feet x 25 feet x 20 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35" y="3473593"/>
            <a:ext cx="3844595" cy="25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038" y="776773"/>
            <a:ext cx="3073406" cy="2381889"/>
          </a:xfrm>
          <a:prstGeom prst="rect">
            <a:avLst/>
          </a:prstGeom>
        </p:spPr>
      </p:pic>
      <p:pic>
        <p:nvPicPr>
          <p:cNvPr id="6" name="Picture 2" descr="ilary ARCHER | Tubeseed (A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598" y="1510094"/>
            <a:ext cx="2384203" cy="180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91130" y="1931133"/>
            <a:ext cx="3476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Calibri" charset="0"/>
                <a:ea typeface="Calibri" charset="0"/>
                <a:cs typeface="Times New Roman" charset="0"/>
              </a:rPr>
              <a:t>soft sculpture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 as a </a:t>
            </a:r>
            <a:r>
              <a:rPr lang="en-US" b="1" dirty="0" err="1" smtClean="0">
                <a:latin typeface="Calibri" charset="0"/>
                <a:ea typeface="Calibri" charset="0"/>
                <a:cs typeface="Times New Roman" charset="0"/>
              </a:rPr>
              <a:t>prehension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 of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a contiguity that exists between softness and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“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the life-life”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33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IV. PROCESS/FORCES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180973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09143" y="648866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Robert </a:t>
            </a:r>
            <a:r>
              <a:rPr lang="en-US" dirty="0" smtClean="0"/>
              <a:t>Morris, </a:t>
            </a:r>
            <a:r>
              <a:rPr lang="en-US" i="1" dirty="0" smtClean="0"/>
              <a:t>Untitled</a:t>
            </a:r>
            <a:r>
              <a:rPr lang="en-US" dirty="0" smtClean="0"/>
              <a:t>, 1967–8</a:t>
            </a:r>
            <a:r>
              <a:rPr lang="en-US"/>
              <a:t>, </a:t>
            </a:r>
            <a:r>
              <a:rPr lang="en-US" smtClean="0"/>
              <a:t>remade 2008, felt.</a:t>
            </a:r>
            <a:endParaRPr lang="en-US" dirty="0"/>
          </a:p>
        </p:txBody>
      </p:sp>
      <p:pic>
        <p:nvPicPr>
          <p:cNvPr id="3074" name="Picture 2" descr="http://www.tate.org.uk/art/images/work/T/T14/T14224_511727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879" y="1"/>
            <a:ext cx="51388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I. INTRODUCTION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9157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aatchigallery.com/aipe/imgs/morris/morri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28" y="1391792"/>
            <a:ext cx="5611267" cy="418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9697" y="55316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Robert Morris, </a:t>
            </a:r>
            <a:r>
              <a:rPr lang="en-US" i="1" dirty="0" smtClean="0"/>
              <a:t>Untitled</a:t>
            </a:r>
            <a:r>
              <a:rPr lang="en-US" dirty="0" smtClean="0"/>
              <a:t>, 1967 Grey felt and metal mounting plates 198.1 x 348 x 43.2 cm   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94939" y="534700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Robert </a:t>
            </a:r>
            <a:r>
              <a:rPr lang="en-US" dirty="0" smtClean="0"/>
              <a:t>Morris, </a:t>
            </a:r>
            <a:r>
              <a:rPr lang="en-US" i="1" dirty="0" smtClean="0"/>
              <a:t>Untitled </a:t>
            </a:r>
            <a:r>
              <a:rPr lang="en-US" i="1" dirty="0"/>
              <a:t>(Brown Felt</a:t>
            </a:r>
            <a:r>
              <a:rPr lang="en-US" i="1" dirty="0" smtClean="0"/>
              <a:t>)</a:t>
            </a:r>
            <a:r>
              <a:rPr lang="en-US" dirty="0" smtClean="0"/>
              <a:t>, 1973</a:t>
            </a:r>
            <a:endParaRPr lang="en-US" dirty="0"/>
          </a:p>
        </p:txBody>
      </p:sp>
      <p:pic>
        <p:nvPicPr>
          <p:cNvPr id="4100" name="Picture 4" descr="ttps://i0.wp.com/www.guggenheim.org/wp-content/uploads/1973/01/91.3802_ph_web.jpg?w=8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939" y="1623983"/>
            <a:ext cx="4827172" cy="372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7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8289" y="6211669"/>
            <a:ext cx="7300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Richard Serra, </a:t>
            </a:r>
            <a:r>
              <a:rPr lang="en-US" i="1" dirty="0"/>
              <a:t>To </a:t>
            </a:r>
            <a:r>
              <a:rPr lang="en-US" i="1" dirty="0" smtClean="0"/>
              <a:t>Lift</a:t>
            </a:r>
            <a:r>
              <a:rPr lang="en-US" dirty="0" smtClean="0"/>
              <a:t>, 1967</a:t>
            </a:r>
            <a:r>
              <a:rPr lang="en-US" dirty="0"/>
              <a:t>. Vulcanized rubber, 36" x 6' 8" x 60" (91.4 x 200 x 152.4 cm)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89" y="473029"/>
            <a:ext cx="7300210" cy="573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ttps://i0.wp.com/www.guggenheim.org/wp-content/uploads/1969/01/69.1906_ph_web.jpg?w=8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282" y="542691"/>
            <a:ext cx="5994740" cy="563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84652" y="617696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Richard Serra, </a:t>
            </a:r>
            <a:r>
              <a:rPr lang="en-US" i="1" dirty="0" smtClean="0"/>
              <a:t>Right </a:t>
            </a:r>
            <a:r>
              <a:rPr lang="en-US" i="1" dirty="0"/>
              <a:t>Angle </a:t>
            </a:r>
            <a:r>
              <a:rPr lang="en-US" i="1" dirty="0" smtClean="0"/>
              <a:t>Prop</a:t>
            </a:r>
            <a:r>
              <a:rPr lang="en-US" dirty="0" smtClean="0"/>
              <a:t>, 1969, </a:t>
            </a:r>
            <a:r>
              <a:rPr lang="en-US" smtClean="0"/>
              <a:t>lead antimony, 182.9 </a:t>
            </a:r>
            <a:r>
              <a:rPr lang="en-US" dirty="0"/>
              <a:t>x 182.9 x </a:t>
            </a:r>
            <a:r>
              <a:rPr lang="en-US"/>
              <a:t>86.4 </a:t>
            </a:r>
            <a:r>
              <a:rPr lang="en-US" smtClean="0"/>
              <a:t>cm.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4172" y="2256135"/>
            <a:ext cx="28593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mechanical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properties of the materials contribute to an end, that would not be attainable were the properties slightly different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64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1480" y="1726575"/>
            <a:ext cx="4434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Morphological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computation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“[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T]he tasks that in the classical approach are performed by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the control system can be made partially redundant by the mechanical properties of the physical body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 itself </a:t>
            </a:r>
            <a:r>
              <a:rPr lang="is-IS" dirty="0" smtClean="0">
                <a:latin typeface="Calibri" charset="0"/>
                <a:ea typeface="Calibri" charset="0"/>
                <a:cs typeface="Times New Roman" charset="0"/>
              </a:rPr>
              <a:t>… </a:t>
            </a: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the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complex, precise control architecture can be simplified using highly compliant materials with variable stiffness, where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the control is in part embedded in the morphology of the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body </a:t>
            </a: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...”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(</a:t>
            </a:r>
            <a:r>
              <a:rPr lang="en-US" dirty="0" err="1">
                <a:latin typeface="Calibri" charset="0"/>
                <a:ea typeface="Calibri" charset="0"/>
                <a:cs typeface="Times New Roman" charset="0"/>
              </a:rPr>
              <a:t>Laschi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 and </a:t>
            </a:r>
            <a:r>
              <a:rPr lang="en-US" dirty="0" err="1">
                <a:latin typeface="Calibri" charset="0"/>
                <a:ea typeface="Calibri" charset="0"/>
                <a:cs typeface="Times New Roman" charset="0"/>
              </a:rPr>
              <a:t>Cianchetti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, 2014:2) </a:t>
            </a: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1026" name="Picture 2" descr="illedresultat for morphological compu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984" y="1470520"/>
            <a:ext cx="6723136" cy="390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4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V. </a:t>
            </a:r>
            <a:r>
              <a:rPr lang="da-DK" sz="2800" b="1" u="sng" dirty="0" smtClean="0">
                <a:latin typeface="Athelas Bold"/>
                <a:cs typeface="Athelas Bold"/>
              </a:rPr>
              <a:t>ENTROPY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134277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ttp://www.dreamideamachine.com/en/wp-content/uploads/sites/3/2015/11/Cas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915" y="690029"/>
            <a:ext cx="3164113" cy="212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://1vze7o2h8a2b2tyahl3i0t68.wpengine.netdna-cdn.com/wp-content/uploads/2016/04/04-16_w-rvf_SFMOMA_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915" y="3338871"/>
            <a:ext cx="3250179" cy="243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03887" y="2752593"/>
            <a:ext cx="3812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Richard Serra, </a:t>
            </a:r>
            <a:r>
              <a:rPr lang="en-US" i="1" dirty="0" smtClean="0"/>
              <a:t>Casting</a:t>
            </a:r>
            <a:r>
              <a:rPr lang="en-US" dirty="0" smtClean="0"/>
              <a:t>, 1969.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45829" y="5776505"/>
            <a:ext cx="318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Richard Serra, </a:t>
            </a:r>
            <a:r>
              <a:rPr lang="en-US" i="1"/>
              <a:t>Gutter Corner Splash: Night Shift</a:t>
            </a:r>
            <a:r>
              <a:rPr lang="en-US"/>
              <a:t>, 1969/1995</a:t>
            </a:r>
          </a:p>
        </p:txBody>
      </p:sp>
      <p:sp>
        <p:nvSpPr>
          <p:cNvPr id="2" name="Rectangle 1"/>
          <p:cNvSpPr/>
          <p:nvPr/>
        </p:nvSpPr>
        <p:spPr>
          <a:xfrm>
            <a:off x="391885" y="1630711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b="1" u="sng" dirty="0" smtClean="0">
                <a:latin typeface="Calibri" charset="0"/>
                <a:ea typeface="Calibri" charset="0"/>
                <a:cs typeface="Times New Roman" charset="0"/>
              </a:rPr>
              <a:t>Entropy</a:t>
            </a:r>
            <a:endParaRPr lang="en-US" b="1" u="sng" dirty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related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to the number of microstates of a given system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, </a:t>
            </a: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an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expression of its number of degrees of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freedom</a:t>
            </a: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a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measure of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disorder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en-US" b="1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b="1" u="sng" dirty="0" smtClean="0">
                <a:latin typeface="Calibri" charset="0"/>
                <a:ea typeface="Calibri" charset="0"/>
                <a:cs typeface="Times New Roman" charset="0"/>
              </a:rPr>
              <a:t>Life</a:t>
            </a:r>
            <a:endParaRPr lang="en-US" b="1" u="sng" dirty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seems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to evade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the second law of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thermodynamics - all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physical processes yield a net increase in entropy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. </a:t>
            </a: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organisms evade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the decay to </a:t>
            </a:r>
            <a:r>
              <a:rPr lang="en-US" dirty="0" err="1">
                <a:latin typeface="Calibri" charset="0"/>
                <a:ea typeface="Calibri" charset="0"/>
                <a:cs typeface="Times New Roman" charset="0"/>
              </a:rPr>
              <a:t>thermodynamical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 equilibrium by continually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exporting entropy to their surroundings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. </a:t>
            </a:r>
            <a:endParaRPr lang="en-US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not located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within a living organism </a:t>
            </a:r>
            <a:endParaRPr lang="en-US" b="1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inherent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in the relation an organism sustains with its environment</a:t>
            </a: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.</a:t>
            </a:r>
            <a:endParaRPr lang="en-US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47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60" y="1690688"/>
            <a:ext cx="6231032" cy="4351338"/>
          </a:xfrm>
        </p:spPr>
      </p:pic>
      <p:sp>
        <p:nvSpPr>
          <p:cNvPr id="5" name="Rectangle 4"/>
          <p:cNvSpPr/>
          <p:nvPr/>
        </p:nvSpPr>
        <p:spPr>
          <a:xfrm>
            <a:off x="0" y="1952347"/>
            <a:ext cx="50516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charset="0"/>
              <a:buNone/>
              <a:tabLst/>
              <a:defRPr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From Philadelphia Museum’s description of the work:</a:t>
            </a: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endParaRPr lang="en-US" i="1" dirty="0" smtClean="0">
              <a:latin typeface="Arial" charset="0"/>
              <a:ea typeface="Arial" charset="0"/>
              <a:cs typeface="Arial" charset="0"/>
            </a:endParaRP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“The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nine forms that make up this work are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organic and rigid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fleshy and repellent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corporeal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 and otherworldly</a:t>
            </a: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.”</a:t>
            </a: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endParaRPr lang="en-US" i="1" dirty="0">
              <a:latin typeface="Arial" charset="0"/>
              <a:ea typeface="Arial" charset="0"/>
              <a:cs typeface="Arial" charset="0"/>
            </a:endParaRP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“..its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apparently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casual arrangement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 looking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more like something discovered by chance than deliberately set in place. </a:t>
            </a: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“</a:t>
            </a:r>
            <a:endParaRPr lang="en-US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38898" y="5672694"/>
            <a:ext cx="2336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Eva </a:t>
            </a: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Hesse, </a:t>
            </a:r>
            <a:r>
              <a:rPr lang="en-US" i="1" dirty="0">
                <a:latin typeface="Calibri" charset="0"/>
                <a:ea typeface="Calibri" charset="0"/>
                <a:cs typeface="Times New Roman" charset="0"/>
              </a:rPr>
              <a:t>Tori</a:t>
            </a:r>
            <a:r>
              <a:rPr lang="en-US" dirty="0"/>
              <a:t> </a:t>
            </a:r>
            <a:r>
              <a:rPr lang="en-US" dirty="0" smtClean="0"/>
              <a:t>(1969),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5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0733" y="456335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ea typeface="Times New Roman" charset="0"/>
              </a:rPr>
              <a:t>“When we look at Hesse’s three-dimensional work, we are looking at </a:t>
            </a:r>
            <a:r>
              <a:rPr lang="en-US" dirty="0" smtClean="0">
                <a:ea typeface="Times New Roman" charset="0"/>
              </a:rPr>
              <a:t>ourselves </a:t>
            </a:r>
            <a:r>
              <a:rPr lang="is-IS" dirty="0" smtClean="0">
                <a:ea typeface="Times New Roman" charset="0"/>
              </a:rPr>
              <a:t>…</a:t>
            </a:r>
            <a:r>
              <a:rPr lang="en-US" dirty="0" smtClean="0">
                <a:ea typeface="Times New Roman" charset="0"/>
              </a:rPr>
              <a:t> </a:t>
            </a:r>
            <a:r>
              <a:rPr lang="en-US" dirty="0">
                <a:ea typeface="Times New Roman" charset="0"/>
              </a:rPr>
              <a:t>Hesse shows us that the body itself is a tension between imposed, regulating structures and a substance that is never entirely subsumed by them” (Darian Leader, 2002) </a:t>
            </a: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95" y="581353"/>
            <a:ext cx="5427529" cy="379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47198" y="5713197"/>
            <a:ext cx="6905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Lynda </a:t>
            </a:r>
            <a:r>
              <a:rPr lang="en-US" dirty="0" err="1"/>
              <a:t>Benglis</a:t>
            </a:r>
            <a:r>
              <a:rPr lang="en-US" dirty="0"/>
              <a:t>, </a:t>
            </a:r>
            <a:r>
              <a:rPr lang="en-US" i="1" dirty="0"/>
              <a:t>Night </a:t>
            </a:r>
            <a:r>
              <a:rPr lang="en-US" i="1" dirty="0" err="1"/>
              <a:t>Sherbert</a:t>
            </a:r>
            <a:r>
              <a:rPr lang="en-US" i="1" dirty="0"/>
              <a:t> A</a:t>
            </a:r>
            <a:r>
              <a:rPr lang="en-US" dirty="0"/>
              <a:t>, </a:t>
            </a:r>
            <a:r>
              <a:rPr lang="en-US" dirty="0" smtClean="0"/>
              <a:t>1968, </a:t>
            </a:r>
            <a:r>
              <a:rPr lang="en-US" dirty="0" err="1"/>
              <a:t>Dayglo</a:t>
            </a:r>
            <a:r>
              <a:rPr lang="en-US" dirty="0"/>
              <a:t> </a:t>
            </a:r>
            <a:r>
              <a:rPr lang="en-US" dirty="0" smtClean="0"/>
              <a:t>pigment, phosphorescence </a:t>
            </a:r>
            <a:r>
              <a:rPr lang="en-US" dirty="0"/>
              <a:t>and poured polyurethane </a:t>
            </a:r>
            <a:r>
              <a:rPr lang="en-US" dirty="0" smtClean="0"/>
              <a:t>foam.</a:t>
            </a:r>
            <a:endParaRPr lang="en-US" dirty="0"/>
          </a:p>
        </p:txBody>
      </p:sp>
      <p:pic>
        <p:nvPicPr>
          <p:cNvPr id="13314" name="Picture 2" descr="https://ichef.bbci.co.uk/images/ic/976x549_b/p02k4dd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8" t="187" r="13571"/>
          <a:stretch/>
        </p:blipFill>
        <p:spPr bwMode="auto">
          <a:xfrm>
            <a:off x="1447198" y="1599930"/>
            <a:ext cx="5315955" cy="411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0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VI</a:t>
            </a:r>
            <a:r>
              <a:rPr lang="da-DK" sz="2800" b="1" u="sng" dirty="0" smtClean="0">
                <a:latin typeface="Athelas Bold"/>
                <a:cs typeface="Athelas Bold"/>
              </a:rPr>
              <a:t>. </a:t>
            </a:r>
            <a:r>
              <a:rPr lang="da-DK" sz="2800" b="1" u="sng" dirty="0" smtClean="0">
                <a:latin typeface="Athelas Bold"/>
                <a:cs typeface="Athelas Bold"/>
              </a:rPr>
              <a:t>CONCLUSION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201555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83199" y="2486991"/>
            <a:ext cx="3408801" cy="187470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191" y="4361700"/>
            <a:ext cx="3599351" cy="23983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210" y="2704465"/>
            <a:ext cx="1993608" cy="13204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4667" y="4572374"/>
            <a:ext cx="2852932" cy="18206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9633" y="1489813"/>
            <a:ext cx="2224360" cy="24614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0383" y="120141"/>
            <a:ext cx="3302762" cy="210642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6394" y="196358"/>
            <a:ext cx="322020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thelas Regular"/>
                <a:cs typeface="Athelas Regular"/>
              </a:rPr>
              <a:t>Soft robotics</a:t>
            </a:r>
          </a:p>
          <a:p>
            <a:r>
              <a:rPr lang="en-US" sz="2800" b="1" dirty="0">
                <a:latin typeface="Athelas Regular"/>
                <a:cs typeface="Athelas Regular"/>
              </a:rPr>
              <a:t>(technical research)</a:t>
            </a:r>
          </a:p>
        </p:txBody>
      </p:sp>
      <p:sp>
        <p:nvSpPr>
          <p:cNvPr id="2" name="Rectangle 1"/>
          <p:cNvSpPr/>
          <p:nvPr/>
        </p:nvSpPr>
        <p:spPr>
          <a:xfrm>
            <a:off x="390245" y="2210524"/>
            <a:ext cx="27850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Arial" charset="0"/>
                <a:cs typeface="Arial" charset="0"/>
              </a:rPr>
              <a:t>“systems that are capable of autonomous </a:t>
            </a:r>
            <a:r>
              <a:rPr lang="en-US" dirty="0" err="1">
                <a:ea typeface="Arial" charset="0"/>
                <a:cs typeface="Arial" charset="0"/>
              </a:rPr>
              <a:t>behaviour</a:t>
            </a:r>
            <a:r>
              <a:rPr lang="en-US" dirty="0">
                <a:ea typeface="Arial" charset="0"/>
                <a:cs typeface="Arial" charset="0"/>
              </a:rPr>
              <a:t>, and that are primarily composed of materials with </a:t>
            </a:r>
            <a:r>
              <a:rPr lang="en-US" dirty="0" smtClean="0">
                <a:ea typeface="Arial" charset="0"/>
                <a:cs typeface="Arial" charset="0"/>
              </a:rPr>
              <a:t>[elastic] </a:t>
            </a:r>
            <a:r>
              <a:rPr lang="en-US" dirty="0">
                <a:ea typeface="Arial" charset="0"/>
                <a:cs typeface="Arial" charset="0"/>
              </a:rPr>
              <a:t>moduli in the range of that of soft biological materials” (Rus &amp; Tolley, 2015)</a:t>
            </a:r>
          </a:p>
        </p:txBody>
      </p:sp>
    </p:spTree>
    <p:extLst>
      <p:ext uri="{BB962C8B-B14F-4D97-AF65-F5344CB8AC3E}">
        <p14:creationId xmlns:p14="http://schemas.microsoft.com/office/powerpoint/2010/main" val="132059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5788"/>
          <a:stretch/>
        </p:blipFill>
        <p:spPr>
          <a:xfrm>
            <a:off x="1641021" y="2386208"/>
            <a:ext cx="9055100" cy="2566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37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thelas" charset="0"/>
                <a:ea typeface="Athelas" charset="0"/>
                <a:cs typeface="Athelas" charset="0"/>
              </a:rPr>
              <a:t>Biodegradable </a:t>
            </a:r>
            <a:r>
              <a:rPr lang="en-US" sz="2400" b="1" dirty="0">
                <a:latin typeface="Athelas" charset="0"/>
                <a:ea typeface="Athelas" charset="0"/>
                <a:cs typeface="Athelas" charset="0"/>
              </a:rPr>
              <a:t>soft </a:t>
            </a:r>
            <a:r>
              <a:rPr lang="en-US" sz="2400" b="1" dirty="0" smtClean="0">
                <a:latin typeface="Athelas" charset="0"/>
                <a:ea typeface="Athelas" charset="0"/>
                <a:cs typeface="Athelas" charset="0"/>
              </a:rPr>
              <a:t>robots</a:t>
            </a:r>
            <a:endParaRPr lang="en-US" sz="2400" b="1" dirty="0">
              <a:latin typeface="Athelas" charset="0"/>
              <a:ea typeface="Athelas" charset="0"/>
              <a:cs typeface="Athela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74650" y="4799112"/>
            <a:ext cx="8200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Rossiter, J. et al “Here today, gone tomorrow: biodegradable soft robots” (2016). </a:t>
            </a:r>
          </a:p>
        </p:txBody>
      </p:sp>
    </p:spTree>
    <p:extLst>
      <p:ext uri="{BB962C8B-B14F-4D97-AF65-F5344CB8AC3E}">
        <p14:creationId xmlns:p14="http://schemas.microsoft.com/office/powerpoint/2010/main" val="137479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500" y="1522256"/>
            <a:ext cx="10611118" cy="4351338"/>
          </a:xfrm>
        </p:spPr>
        <p:txBody>
          <a:bodyPr>
            <a:noAutofit/>
          </a:bodyPr>
          <a:lstStyle/>
          <a:p>
            <a:r>
              <a:rPr lang="da-DK" sz="1800" dirty="0" smtClean="0">
                <a:latin typeface="Arial" charset="0"/>
                <a:ea typeface="Arial" charset="0"/>
                <a:cs typeface="Arial" charset="0"/>
              </a:rPr>
              <a:t>”the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principle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giving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precedence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behaviour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over form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.” (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Kac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, 1997: 60)</a:t>
            </a:r>
          </a:p>
          <a:p>
            <a:endParaRPr lang="da-DK" sz="1800" dirty="0">
              <a:latin typeface="Arial" charset="0"/>
              <a:ea typeface="Arial" charset="0"/>
              <a:cs typeface="Arial" charset="0"/>
            </a:endParaRPr>
          </a:p>
          <a:p>
            <a:r>
              <a:rPr lang="da-DK" sz="1800" dirty="0" smtClean="0">
                <a:latin typeface="Arial" charset="0"/>
                <a:ea typeface="Arial" charset="0"/>
                <a:cs typeface="Arial" charset="0"/>
              </a:rPr>
              <a:t>” a 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robot is 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technological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system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 by the integration of sensors and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effectors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evidences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contingent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autonomous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b="1" dirty="0" err="1">
                <a:latin typeface="Arial" charset="0"/>
                <a:ea typeface="Arial" charset="0"/>
                <a:cs typeface="Arial" charset="0"/>
              </a:rPr>
              <a:t>behaviour</a:t>
            </a:r>
            <a:r>
              <a:rPr lang="da-DK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physical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a-DK" sz="1800" dirty="0" err="1">
                <a:latin typeface="Arial" charset="0"/>
                <a:ea typeface="Arial" charset="0"/>
                <a:cs typeface="Arial" charset="0"/>
              </a:rPr>
              <a:t>world</a:t>
            </a:r>
            <a:r>
              <a:rPr lang="da-DK" sz="1800" dirty="0">
                <a:latin typeface="Arial" charset="0"/>
                <a:ea typeface="Arial" charset="0"/>
                <a:cs typeface="Arial" charset="0"/>
              </a:rPr>
              <a:t>.” (Penny, 2013: 149)</a:t>
            </a:r>
          </a:p>
          <a:p>
            <a:endParaRPr lang="da-DK" sz="18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2569" y="798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0000"/>
                </a:solidFill>
                <a:latin typeface="Athelas Bold"/>
                <a:cs typeface="Athelas Bold"/>
              </a:rPr>
              <a:t>(Soft) Robotic </a:t>
            </a:r>
            <a:r>
              <a:rPr lang="en-US" sz="2800" b="1" dirty="0" smtClean="0">
                <a:solidFill>
                  <a:srgbClr val="000000"/>
                </a:solidFill>
                <a:latin typeface="Athelas Bold"/>
                <a:cs typeface="Athelas Bold"/>
              </a:rPr>
              <a:t>art</a:t>
            </a:r>
            <a:endParaRPr lang="en-US" sz="2800" dirty="0">
              <a:solidFill>
                <a:srgbClr val="000000"/>
              </a:solidFill>
              <a:latin typeface="Athelas Bold"/>
              <a:cs typeface="Athelas Bold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672093" y="5903893"/>
            <a:ext cx="284386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cs typeface="Arial"/>
              </a:rPr>
              <a:t>Paula </a:t>
            </a:r>
            <a:r>
              <a:rPr lang="en-US" sz="1400" dirty="0">
                <a:solidFill>
                  <a:srgbClr val="000000"/>
                </a:solidFill>
                <a:cs typeface="Arial"/>
              </a:rPr>
              <a:t>Gaetano Adi </a:t>
            </a:r>
            <a:r>
              <a:rPr lang="en-US" sz="1400" i="1" dirty="0">
                <a:cs typeface="Arial"/>
              </a:rPr>
              <a:t>Alexitimia</a:t>
            </a:r>
            <a:r>
              <a:rPr lang="en-US" sz="1400" dirty="0">
                <a:cs typeface="Arial"/>
              </a:rPr>
              <a:t> (2006-2007</a:t>
            </a:r>
            <a:r>
              <a:rPr lang="en-US" sz="1400" dirty="0" smtClean="0">
                <a:cs typeface="Arial"/>
              </a:rPr>
              <a:t>), </a:t>
            </a:r>
            <a:r>
              <a:rPr lang="en-US" sz="1400" dirty="0" smtClean="0"/>
              <a:t>Autonomous </a:t>
            </a:r>
            <a:r>
              <a:rPr lang="en-US" sz="1400" dirty="0"/>
              <a:t>Robotic </a:t>
            </a:r>
            <a:r>
              <a:rPr lang="en-US" sz="1400" dirty="0" smtClean="0"/>
              <a:t>Agent, latex</a:t>
            </a:r>
            <a:r>
              <a:rPr lang="en-US" sz="1400" dirty="0"/>
              <a:t>, plastic hoses, water pumps, custom electronics</a:t>
            </a:r>
            <a:r>
              <a:rPr lang="en-US" sz="1400" dirty="0" smtClean="0">
                <a:cs typeface="Arial"/>
              </a:rPr>
              <a:t>. </a:t>
            </a:r>
            <a:endParaRPr lang="en-US" sz="1400" dirty="0">
              <a:solidFill>
                <a:srgbClr val="000000"/>
              </a:solidFill>
              <a:cs typeface="Arial"/>
            </a:endParaRPr>
          </a:p>
        </p:txBody>
      </p:sp>
      <p:pic>
        <p:nvPicPr>
          <p:cNvPr id="6" name="Picture 10" descr="ttp://paulagaetanoadi.com/wp-content/uploads/2013/10/6AlexitimiaWORKS1-500x4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093" y="3743096"/>
            <a:ext cx="2678712" cy="214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59" y="3568140"/>
            <a:ext cx="3598256" cy="23232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52704" y="5985801"/>
            <a:ext cx="2972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ea typeface="Arial" charset="0"/>
                <a:cs typeface="Arial" charset="0"/>
              </a:rPr>
              <a:t>Jonathan Pêpe, </a:t>
            </a:r>
            <a:r>
              <a:rPr lang="en-US" sz="1400" i="1" dirty="0" smtClean="0">
                <a:ea typeface="Arial" charset="0"/>
                <a:cs typeface="Arial" charset="0"/>
              </a:rPr>
              <a:t>Exo-biote</a:t>
            </a:r>
            <a:r>
              <a:rPr lang="en-US" sz="1400" dirty="0" smtClean="0">
                <a:ea typeface="Arial" charset="0"/>
                <a:cs typeface="Arial" charset="0"/>
              </a:rPr>
              <a:t>, 2015. </a:t>
            </a:r>
            <a:endParaRPr lang="en-US" sz="1400" dirty="0">
              <a:ea typeface="Arial" charset="0"/>
              <a:cs typeface="Arial" charset="0"/>
            </a:endParaRPr>
          </a:p>
        </p:txBody>
      </p:sp>
      <p:sp>
        <p:nvSpPr>
          <p:cNvPr id="9" name="Shape 198"/>
          <p:cNvSpPr txBox="1"/>
          <p:nvPr/>
        </p:nvSpPr>
        <p:spPr>
          <a:xfrm>
            <a:off x="4706519" y="5746804"/>
            <a:ext cx="3450887" cy="9587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da" sz="1400" dirty="0">
                <a:solidFill>
                  <a:schemeClr val="dk1"/>
                </a:solidFill>
                <a:ea typeface="Arial" charset="0"/>
                <a:cs typeface="Arial" charset="0"/>
              </a:rPr>
              <a:t>Ece Polen Budak and Ozge Akbulut, </a:t>
            </a:r>
            <a:r>
              <a:rPr lang="da" sz="1400" i="1" dirty="0">
                <a:solidFill>
                  <a:schemeClr val="dk1"/>
                </a:solidFill>
                <a:ea typeface="Arial" charset="0"/>
                <a:cs typeface="Arial" charset="0"/>
              </a:rPr>
              <a:t>THE BREATHING WALL (BRALL) </a:t>
            </a:r>
            <a:r>
              <a:rPr lang="da" sz="1400" dirty="0">
                <a:solidFill>
                  <a:schemeClr val="dk1"/>
                </a:solidFill>
                <a:ea typeface="Arial" charset="0"/>
                <a:cs typeface="Arial" charset="0"/>
              </a:rPr>
              <a:t>(2014-15)</a:t>
            </a:r>
            <a:endParaRPr sz="1400" dirty="0">
              <a:solidFill>
                <a:schemeClr val="dk1"/>
              </a:solidFill>
              <a:ea typeface="Arial" charset="0"/>
              <a:cs typeface="Arial" charset="0"/>
            </a:endParaRPr>
          </a:p>
        </p:txBody>
      </p:sp>
      <p:pic>
        <p:nvPicPr>
          <p:cNvPr id="10" name="Shape 199" descr="Untitled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1712" y="3484441"/>
            <a:ext cx="3335694" cy="2406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8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780504" y="243974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latin typeface="Athelas Regular"/>
                <a:cs typeface="Athelas Regular"/>
              </a:rPr>
              <a:t>	</a:t>
            </a:r>
            <a:r>
              <a:rPr lang="en-US" sz="3200" dirty="0" smtClean="0">
                <a:latin typeface="Athelas Regular"/>
                <a:cs typeface="Athelas Regular"/>
              </a:rPr>
              <a:t>Questions/comments</a:t>
            </a:r>
            <a:r>
              <a:rPr lang="en-US" sz="3200" dirty="0">
                <a:latin typeface="Athelas Regular"/>
                <a:cs typeface="Athelas Regular"/>
              </a:rPr>
              <a:t>?</a:t>
            </a:r>
            <a:endParaRPr lang="en-US" sz="2800" dirty="0">
              <a:latin typeface="Athelas Regular"/>
              <a:cs typeface="Athelas Regular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8514" y="5363658"/>
            <a:ext cx="35702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Jonas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Jørgensen 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  <a:hlinkClick r:id="rId2"/>
              </a:rPr>
              <a:t>jjoe@itu.dk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  <a:hlinkClick r:id="rId3"/>
              </a:rPr>
              <a:t>jonasjoergensen.wordpress.com/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1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/>
          </p:nvPr>
        </p:nvSpPr>
        <p:spPr>
          <a:xfrm>
            <a:off x="404743" y="253607"/>
            <a:ext cx="3542929" cy="139881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Athelas Bold"/>
                <a:cs typeface="Athelas Bold"/>
              </a:rPr>
              <a:t>Soft </a:t>
            </a:r>
            <a:r>
              <a:rPr lang="en-US" sz="2800" b="1" dirty="0">
                <a:solidFill>
                  <a:srgbClr val="000000"/>
                </a:solidFill>
                <a:latin typeface="Athelas Bold"/>
                <a:cs typeface="Athelas Bold"/>
              </a:rPr>
              <a:t>robotics </a:t>
            </a:r>
            <a:r>
              <a:rPr lang="en-US" sz="2800" b="1" dirty="0" smtClean="0">
                <a:solidFill>
                  <a:srgbClr val="000000"/>
                </a:solidFill>
                <a:latin typeface="Athelas Bold"/>
                <a:cs typeface="Athelas Bold"/>
              </a:rPr>
              <a:t>in art, design, and architecture</a:t>
            </a:r>
            <a:endParaRPr lang="en-US" sz="2800" dirty="0">
              <a:solidFill>
                <a:srgbClr val="000000"/>
              </a:solidFill>
              <a:latin typeface="Athelas Bold"/>
              <a:cs typeface="Athelas Bold"/>
            </a:endParaRPr>
          </a:p>
        </p:txBody>
      </p:sp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659198" y="6292353"/>
            <a:ext cx="18070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cs typeface="Arial"/>
              </a:rPr>
              <a:t>Ece Polen Budak and Ozge </a:t>
            </a:r>
            <a:r>
              <a:rPr lang="en-US" sz="1200" dirty="0" smtClean="0">
                <a:solidFill>
                  <a:srgbClr val="000000"/>
                </a:solidFill>
                <a:cs typeface="Arial"/>
              </a:rPr>
              <a:t>Akbulut</a:t>
            </a:r>
            <a:endParaRPr lang="en-US" sz="1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2759330" y="6107997"/>
            <a:ext cx="217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Arial"/>
              </a:rPr>
              <a:t>Paula </a:t>
            </a:r>
            <a:r>
              <a:rPr lang="en-US" sz="1200" dirty="0">
                <a:solidFill>
                  <a:srgbClr val="000000"/>
                </a:solidFill>
                <a:cs typeface="Arial"/>
              </a:rPr>
              <a:t>Gaetano </a:t>
            </a:r>
            <a:r>
              <a:rPr lang="en-US" sz="1200" dirty="0" smtClean="0">
                <a:solidFill>
                  <a:srgbClr val="000000"/>
                </a:solidFill>
                <a:cs typeface="Arial"/>
              </a:rPr>
              <a:t>Adi</a:t>
            </a:r>
            <a:endParaRPr lang="en-US" sz="1200" dirty="0">
              <a:solidFill>
                <a:srgbClr val="000000"/>
              </a:solidFill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413" y="4760121"/>
            <a:ext cx="2132935" cy="14077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739" y="5017736"/>
            <a:ext cx="1777033" cy="1335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5160" y="4821331"/>
            <a:ext cx="2158703" cy="13938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87480" y="6167858"/>
            <a:ext cx="1536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cs typeface="Arial"/>
              </a:rPr>
              <a:t>Jonathan </a:t>
            </a:r>
            <a:r>
              <a:rPr lang="en-US" sz="1200" dirty="0" smtClean="0">
                <a:cs typeface="Arial"/>
              </a:rPr>
              <a:t>Pêpe</a:t>
            </a:r>
            <a:endParaRPr lang="en-US" sz="1200" dirty="0">
              <a:cs typeface="Arial"/>
            </a:endParaRPr>
          </a:p>
        </p:txBody>
      </p:sp>
      <p:pic>
        <p:nvPicPr>
          <p:cNvPr id="16386" name="Picture 2" descr="illedresultat for -&#9;Ingrid Bachmann: Pe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803" y="4749652"/>
            <a:ext cx="1659196" cy="110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23055" y="5800883"/>
            <a:ext cx="12394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Ingrid </a:t>
            </a:r>
            <a:r>
              <a:rPr lang="en-US" sz="1200" dirty="0" smtClean="0"/>
              <a:t>Bachmann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747" y="2997378"/>
            <a:ext cx="1677716" cy="11652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00207" y="4111839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Michael </a:t>
            </a:r>
            <a:r>
              <a:rPr lang="en-US" sz="1200" dirty="0" err="1"/>
              <a:t>Wihart</a:t>
            </a:r>
            <a:endParaRPr lang="en-US" sz="1200" dirty="0"/>
          </a:p>
        </p:txBody>
      </p:sp>
      <p:pic>
        <p:nvPicPr>
          <p:cNvPr id="16388" name="Picture 4" descr="posema: Soft Robotic Mas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090" y="1311728"/>
            <a:ext cx="1793713" cy="126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eb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612" y="1146943"/>
            <a:ext cx="2146239" cy="12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571748" y="4047765"/>
            <a:ext cx="1003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Mia Hultgren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663" y="2749747"/>
            <a:ext cx="2023979" cy="136089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274114" y="2346909"/>
            <a:ext cx="13712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Caroline Yan Zheng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86976" y="4447219"/>
            <a:ext cx="110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Harvey </a:t>
            </a:r>
            <a:r>
              <a:rPr lang="en-US" sz="1200" dirty="0" err="1" smtClean="0"/>
              <a:t>Bewley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87" y="3006979"/>
            <a:ext cx="1983161" cy="1483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660" y="1001080"/>
            <a:ext cx="1913258" cy="141867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85390" y="2288023"/>
            <a:ext cx="1087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 smtClean="0"/>
              <a:t>Sarotis</a:t>
            </a:r>
            <a:r>
              <a:rPr lang="en-US" sz="1200" i="1" dirty="0"/>
              <a:t> </a:t>
            </a:r>
            <a:r>
              <a:rPr lang="en-US" sz="1200" dirty="0" smtClean="0"/>
              <a:t>project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3433232" y="2530325"/>
            <a:ext cx="16886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 smtClean="0"/>
              <a:t>Aposema</a:t>
            </a:r>
            <a:r>
              <a:rPr lang="en-US" sz="1200" dirty="0" smtClean="0"/>
              <a:t> mask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5533532" y="4162608"/>
            <a:ext cx="185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Bijing</a:t>
            </a:r>
            <a:r>
              <a:rPr lang="en-US" sz="1200" dirty="0"/>
              <a:t> Zhang </a:t>
            </a:r>
            <a:r>
              <a:rPr lang="en-US" sz="1200" dirty="0" smtClean="0"/>
              <a:t>&amp; </a:t>
            </a:r>
            <a:r>
              <a:rPr lang="en-US" sz="1200" dirty="0"/>
              <a:t>Francois </a:t>
            </a:r>
            <a:r>
              <a:rPr lang="en-US" sz="1200" dirty="0" err="1"/>
              <a:t>Mangion</a:t>
            </a:r>
            <a:r>
              <a:rPr lang="en-US" sz="1200" dirty="0"/>
              <a:t> </a:t>
            </a:r>
          </a:p>
        </p:txBody>
      </p:sp>
      <p:pic>
        <p:nvPicPr>
          <p:cNvPr id="16396" name="Picture 12" descr="ttps://i.pinimg.com/736x/26/70/ed/2670eda7db10424e6c6522ef31cb581a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87" y="2750352"/>
            <a:ext cx="1778368" cy="148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75" y="4490404"/>
            <a:ext cx="2235911" cy="1311182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568989" y="5629750"/>
            <a:ext cx="1536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cs typeface="Arial"/>
              </a:rPr>
              <a:t>Avner</a:t>
            </a:r>
            <a:r>
              <a:rPr lang="en-US" sz="1200" dirty="0" smtClean="0">
                <a:cs typeface="Arial"/>
              </a:rPr>
              <a:t> </a:t>
            </a:r>
            <a:r>
              <a:rPr lang="en-US" sz="1200" dirty="0" err="1" smtClean="0">
                <a:cs typeface="Arial"/>
              </a:rPr>
              <a:t>Peled</a:t>
            </a:r>
            <a:endParaRPr lang="en-US" sz="1200" dirty="0"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17317" y="4265984"/>
            <a:ext cx="1194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Jonas Jørgensen</a:t>
            </a:r>
            <a:endParaRPr lang="en-US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848" y="3056551"/>
            <a:ext cx="1822277" cy="128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9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88" y="3473593"/>
            <a:ext cx="2832257" cy="1593491"/>
          </a:xfrm>
          <a:prstGeom prst="rect">
            <a:avLst/>
          </a:prstGeom>
        </p:spPr>
      </p:pic>
      <p:pic>
        <p:nvPicPr>
          <p:cNvPr id="3" name="Picture 4" descr="https://www.moma.org/wp/moma_learning/wp-content/uploads/2012/07/Robert_Morris_Untitled_1969-390x3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446" y="3473593"/>
            <a:ext cx="2404652" cy="243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chard Serra, Belts, 1966–67. Vulcanized rubber and neon, 6 feet x 25 feet x 20 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35" y="3473593"/>
            <a:ext cx="3844595" cy="25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038" y="776773"/>
            <a:ext cx="3073406" cy="2381889"/>
          </a:xfrm>
          <a:prstGeom prst="rect">
            <a:avLst/>
          </a:prstGeom>
        </p:spPr>
      </p:pic>
      <p:pic>
        <p:nvPicPr>
          <p:cNvPr id="6" name="Picture 2" descr="ilary ARCHER | Tubeseed (A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598" y="1510094"/>
            <a:ext cx="2384203" cy="180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91130" y="1931133"/>
            <a:ext cx="3476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Calibri" charset="0"/>
                <a:ea typeface="Calibri" charset="0"/>
                <a:cs typeface="Times New Roman" charset="0"/>
              </a:rPr>
              <a:t>soft sculpture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 as a </a:t>
            </a:r>
            <a:r>
              <a:rPr lang="en-US" b="1" dirty="0" err="1" smtClean="0">
                <a:latin typeface="Calibri" charset="0"/>
                <a:ea typeface="Calibri" charset="0"/>
                <a:cs typeface="Times New Roman" charset="0"/>
              </a:rPr>
              <a:t>prehension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 of 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a contiguity that exists between softness and </a:t>
            </a:r>
            <a:r>
              <a:rPr lang="en-US" b="1" dirty="0" smtClean="0">
                <a:latin typeface="Calibri" charset="0"/>
                <a:ea typeface="Calibri" charset="0"/>
                <a:cs typeface="Times New Roman" charset="0"/>
              </a:rPr>
              <a:t>“</a:t>
            </a:r>
            <a:r>
              <a:rPr lang="en-US" b="1" dirty="0">
                <a:latin typeface="Calibri" charset="0"/>
                <a:ea typeface="Calibri" charset="0"/>
                <a:cs typeface="Times New Roman" charset="0"/>
              </a:rPr>
              <a:t>the life-life”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440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81869" y="29222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a-DK" sz="2800" b="1" u="sng" dirty="0" smtClean="0">
                <a:latin typeface="Athelas Bold"/>
                <a:cs typeface="Athelas Bold"/>
              </a:rPr>
              <a:t>II</a:t>
            </a:r>
            <a:r>
              <a:rPr lang="da-DK" sz="2800" b="1" u="sng" dirty="0" smtClean="0">
                <a:latin typeface="Athelas Bold"/>
                <a:cs typeface="Athelas Bold"/>
              </a:rPr>
              <a:t>. </a:t>
            </a:r>
            <a:r>
              <a:rPr lang="da-DK" sz="2800" b="1" u="sng" dirty="0" smtClean="0">
                <a:latin typeface="Athelas Bold"/>
                <a:cs typeface="Athelas Bold"/>
              </a:rPr>
              <a:t>SOFT ROBOTS</a:t>
            </a:r>
            <a:endParaRPr lang="en-US" sz="2800" u="sng" dirty="0"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16902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" y="1353106"/>
            <a:ext cx="10510520" cy="480385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04743" y="253607"/>
            <a:ext cx="3542929" cy="13988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/>
                </a:solidFill>
                <a:latin typeface="Athelas Bold"/>
                <a:cs typeface="Athelas Bold"/>
              </a:rPr>
              <a:t>A (too?) short history of soft robotics </a:t>
            </a:r>
            <a:endParaRPr lang="en-US" sz="2800" dirty="0">
              <a:solidFill>
                <a:schemeClr val="bg1"/>
              </a:solidFill>
              <a:latin typeface="Athelas Bold"/>
              <a:cs typeface="Athelas Bold"/>
            </a:endParaRPr>
          </a:p>
        </p:txBody>
      </p:sp>
    </p:spTree>
    <p:extLst>
      <p:ext uri="{BB962C8B-B14F-4D97-AF65-F5344CB8AC3E}">
        <p14:creationId xmlns:p14="http://schemas.microsoft.com/office/powerpoint/2010/main" val="91872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9608" y="-53992"/>
            <a:ext cx="7113535" cy="139881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Athelas Bold"/>
                <a:cs typeface="Athelas Bold"/>
              </a:rPr>
              <a:t>An extended history of soft automata</a:t>
            </a:r>
            <a:endParaRPr lang="en-US" sz="2800" dirty="0">
              <a:solidFill>
                <a:srgbClr val="000000"/>
              </a:solidFill>
              <a:latin typeface="Athelas Bold"/>
              <a:cs typeface="Athelas 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4698" y="5542358"/>
            <a:ext cx="2571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Karel </a:t>
            </a:r>
            <a:r>
              <a:rPr lang="en-US" dirty="0" err="1" smtClean="0"/>
              <a:t>Čapek</a:t>
            </a:r>
            <a:r>
              <a:rPr lang="en-US" dirty="0" smtClean="0"/>
              <a:t>, </a:t>
            </a:r>
            <a:r>
              <a:rPr lang="en-US" i="1" dirty="0"/>
              <a:t>R.U.R</a:t>
            </a:r>
            <a:r>
              <a:rPr lang="en-US" i="1" dirty="0" smtClean="0"/>
              <a:t>.</a:t>
            </a:r>
            <a:r>
              <a:rPr lang="en-US" dirty="0" smtClean="0"/>
              <a:t> (1920)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88130" y="5590579"/>
            <a:ext cx="4742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err="1" smtClean="0"/>
              <a:t>eXistenZ</a:t>
            </a:r>
            <a:r>
              <a:rPr lang="en-US" dirty="0" smtClean="0"/>
              <a:t> (1999, dir. </a:t>
            </a:r>
            <a:r>
              <a:rPr lang="en-US" dirty="0"/>
              <a:t>David </a:t>
            </a:r>
            <a:r>
              <a:rPr lang="en-US" dirty="0" err="1" smtClean="0"/>
              <a:t>Cronenberg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7414" name="Picture 6" descr="illedresultat for capek r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92" y="1652212"/>
            <a:ext cx="2496948" cy="393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illedresultat for existenz cronenbe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130" y="2837854"/>
            <a:ext cx="73723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02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edia.wired.com/photos/5934f3d3ca941e4d0cb7c282/master/w_580,c_limit/Coudra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66" y="3938848"/>
            <a:ext cx="3118624" cy="233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50523" y="6242514"/>
            <a:ext cx="3222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Madame Du </a:t>
            </a:r>
            <a:r>
              <a:rPr lang="en-US" dirty="0" err="1" smtClean="0"/>
              <a:t>Coudray’s</a:t>
            </a:r>
            <a:r>
              <a:rPr lang="en-US" dirty="0" smtClean="0"/>
              <a:t> “birthing machine”, 1750s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9608" y="-53992"/>
            <a:ext cx="7113535" cy="1398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smtClean="0">
                <a:solidFill>
                  <a:srgbClr val="000000"/>
                </a:solidFill>
                <a:latin typeface="Athelas Bold"/>
                <a:cs typeface="Athelas Bold"/>
              </a:rPr>
              <a:t>An extended history of soft automata</a:t>
            </a:r>
            <a:endParaRPr lang="en-US" sz="2800" dirty="0">
              <a:solidFill>
                <a:srgbClr val="000000"/>
              </a:solidFill>
              <a:latin typeface="Athelas Bold"/>
              <a:cs typeface="Athelas Bold"/>
            </a:endParaRPr>
          </a:p>
        </p:txBody>
      </p:sp>
      <p:pic>
        <p:nvPicPr>
          <p:cNvPr id="10" name="Picture 4" descr="aquet Droz &quot;The Writer&quot; Automata: Awesome Antique Android Watch Release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224" y="593232"/>
            <a:ext cx="1548986" cy="233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349336" y="2932201"/>
            <a:ext cx="2204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Jaquet-Droz</a:t>
            </a:r>
            <a:r>
              <a:rPr lang="en-US" dirty="0" smtClean="0"/>
              <a:t> family’s writer, 1774.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57263" y="4789389"/>
            <a:ext cx="4879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Etching showing Jacques de </a:t>
            </a:r>
            <a:r>
              <a:rPr lang="en-US" dirty="0" err="1" smtClean="0"/>
              <a:t>Vaucanson’s</a:t>
            </a:r>
            <a:r>
              <a:rPr lang="en-US" i="1" dirty="0" smtClean="0"/>
              <a:t> </a:t>
            </a:r>
            <a:r>
              <a:rPr lang="en-US" dirty="0" smtClean="0"/>
              <a:t>three famous automata: flute player (left) (1738), digesting duck (center) </a:t>
            </a:r>
            <a:r>
              <a:rPr lang="en-US" dirty="0"/>
              <a:t>(1738)</a:t>
            </a:r>
            <a:r>
              <a:rPr lang="en-US" dirty="0" smtClean="0"/>
              <a:t>, and tambourine player (right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63" y="1960077"/>
            <a:ext cx="5254429" cy="289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9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1549</Words>
  <Application>Microsoft Macintosh PowerPoint</Application>
  <PresentationFormat>Widescreen</PresentationFormat>
  <Paragraphs>142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Athelas</vt:lpstr>
      <vt:lpstr>Athelas Bold</vt:lpstr>
      <vt:lpstr>Athelas Regular</vt:lpstr>
      <vt:lpstr>Bangla MN</vt:lpstr>
      <vt:lpstr>Calibri</vt:lpstr>
      <vt:lpstr>Calibri Light</vt:lpstr>
      <vt:lpstr>ＭＳ Ｐゴシック</vt:lpstr>
      <vt:lpstr>Times New Roman</vt:lpstr>
      <vt:lpstr>Arial</vt:lpstr>
      <vt:lpstr>Office Theme</vt:lpstr>
      <vt:lpstr>From Soft Sculpture to Soft Robotics: Retracing a Physical Aesthetics of Softness and the “Life-like”</vt:lpstr>
      <vt:lpstr>I. INTRODUCTION</vt:lpstr>
      <vt:lpstr>PowerPoint Presentation</vt:lpstr>
      <vt:lpstr>Soft robotics in art, design, and architecture</vt:lpstr>
      <vt:lpstr>PowerPoint Presentation</vt:lpstr>
      <vt:lpstr>II. SOFT ROBOTS</vt:lpstr>
      <vt:lpstr>PowerPoint Presentation</vt:lpstr>
      <vt:lpstr>An extended history of soft automata</vt:lpstr>
      <vt:lpstr>PowerPoint Presentation</vt:lpstr>
      <vt:lpstr>PowerPoint Presentation</vt:lpstr>
      <vt:lpstr>III. SOFT (LIFE-LIKE) SCULPTURE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IV. PROCESS/FORCES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V. ENTROPY</vt:lpstr>
      <vt:lpstr>PowerPoint Presentation</vt:lpstr>
      <vt:lpstr>PowerPoint Presentation</vt:lpstr>
      <vt:lpstr>PowerPoint Presentation</vt:lpstr>
      <vt:lpstr>PowerPoint Presentation</vt:lpstr>
      <vt:lpstr>VI. CONCLUSION</vt:lpstr>
      <vt:lpstr>Biodegradable soft robots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Soft Sculpture to Soft Robotics: Retracing a Physical Aesthetics of Biomorphic Softness</dc:title>
  <dc:creator>Microsoft Office User</dc:creator>
  <cp:lastModifiedBy>Microsoft Office User</cp:lastModifiedBy>
  <cp:revision>267</cp:revision>
  <dcterms:created xsi:type="dcterms:W3CDTF">2017-10-31T11:09:21Z</dcterms:created>
  <dcterms:modified xsi:type="dcterms:W3CDTF">2017-11-20T15:36:18Z</dcterms:modified>
</cp:coreProperties>
</file>